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Passion One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hhWCdxG9BIoTDDu3KuKszw3LfK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PassionOne-bold.fntdata"/><Relationship Id="rId27" Type="http://schemas.openxmlformats.org/officeDocument/2006/relationships/font" Target="fonts/Passion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579566a34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21579566a3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Evidências = lista de presença para reuniões, cursos e capacitações; fotos;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caso de consultorias = relatórios específicos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caso de atividades de comunicação: publicações, cartazes, cards, vídeos, etc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Não estamos chamando de contrapartida, e sim de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51bb57456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d51bb5745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4a40ef528_1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314a40ef52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Lembrar de falar de que todo o recurso deve ser executado até a data final do contrato.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Lembrar de falar das restrições quando do uso do Whatsapp; email para formalização dos pedidos.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://instagram.com/ISPN_Brasil" TargetMode="External"/><Relationship Id="rId10" Type="http://schemas.openxmlformats.org/officeDocument/2006/relationships/hyperlink" Target="http://twitter.com/ISPN_Brasil" TargetMode="External"/><Relationship Id="rId13" Type="http://schemas.openxmlformats.org/officeDocument/2006/relationships/hyperlink" Target="http://linkedin.com/company/instituto-sociedade-popula%C3%A7%C3%A3o-e-natureza-ispn" TargetMode="External"/><Relationship Id="rId12" Type="http://schemas.openxmlformats.org/officeDocument/2006/relationships/hyperlink" Target="http://youtube.com/institutoisp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hyperlink" Target="http://facebook.com/ISPN_Brasi" TargetMode="External"/><Relationship Id="rId1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hyperlink" Target="http://www.ispn.org.br/" TargetMode="External"/><Relationship Id="rId7" Type="http://schemas.openxmlformats.org/officeDocument/2006/relationships/hyperlink" Target="http://www.fundoecos.org.br" TargetMode="External"/><Relationship Id="rId8" Type="http://schemas.openxmlformats.org/officeDocument/2006/relationships/hyperlink" Target="mailto:pic@ispn.org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1579566a34_0_30"/>
          <p:cNvSpPr/>
          <p:nvPr/>
        </p:nvSpPr>
        <p:spPr>
          <a:xfrm>
            <a:off x="1007918" y="1055606"/>
            <a:ext cx="4572000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rPr>
              <a:t>Execução e monitoramento dos projetos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2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rPr>
              <a:t>Fundo Ecos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2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Editais 38 e 39  – Mulheres e Jovens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Março 2025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2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chemeClr val="lt2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55" name="Google Shape;55;g21579566a34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9004" y="412900"/>
            <a:ext cx="292917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1579566a34_0_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9266" y="4518962"/>
            <a:ext cx="1289303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8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38"/>
          <p:cNvSpPr txBox="1"/>
          <p:nvPr/>
        </p:nvSpPr>
        <p:spPr>
          <a:xfrm>
            <a:off x="918596" y="1338844"/>
            <a:ext cx="73068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Relatório de projeto = reporte de atividades + financeiro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8"/>
          <p:cNvSpPr txBox="1"/>
          <p:nvPr/>
        </p:nvSpPr>
        <p:spPr>
          <a:xfrm>
            <a:off x="289320" y="2131867"/>
            <a:ext cx="744279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Relatar as atividades previstas no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Plano de Trabalho e evidências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Justificar o atraso na realização de alguma atividade prevista no período, quando for o caso, com base no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Cronograma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Relatar as atividades adicionais, que foram realizadas e que não foram previstas inicialmente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Sistematizar e registrar os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indicadores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produzidos pelo projeto no período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Relatar quais as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dificuldades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enfrentadas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Responder as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perguntas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do formulário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7875" y="4048233"/>
            <a:ext cx="1681027" cy="88501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8"/>
          <p:cNvSpPr txBox="1"/>
          <p:nvPr/>
        </p:nvSpPr>
        <p:spPr>
          <a:xfrm flipH="1">
            <a:off x="289320" y="1775124"/>
            <a:ext cx="31015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Atividades: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9"/>
          <p:cNvSpPr txBox="1"/>
          <p:nvPr/>
        </p:nvSpPr>
        <p:spPr>
          <a:xfrm>
            <a:off x="918596" y="1338844"/>
            <a:ext cx="73068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Relatório de projeto = reporte de atividades + financeiro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39"/>
          <p:cNvSpPr txBox="1"/>
          <p:nvPr/>
        </p:nvSpPr>
        <p:spPr>
          <a:xfrm>
            <a:off x="244550" y="1775123"/>
            <a:ext cx="21584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Financeiro: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9"/>
          <p:cNvSpPr txBox="1"/>
          <p:nvPr/>
        </p:nvSpPr>
        <p:spPr>
          <a:xfrm>
            <a:off x="244550" y="2131867"/>
            <a:ext cx="3995601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Demonstrar que 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aplicação dos recursos foi feita de acordo com o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Orçamento do Projeto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Praticar as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Boas Práticas Financeiras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na Gestão de Projetos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Relatar recursos de outras fonts e apoios (compromisso comunitário)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9"/>
          <p:cNvSpPr txBox="1"/>
          <p:nvPr/>
        </p:nvSpPr>
        <p:spPr>
          <a:xfrm>
            <a:off x="6166884" y="2131867"/>
            <a:ext cx="2663669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ISPN recomenda que a prestação de contas seja apresentada aos membros de sua comunidade/entidade, para todos acompanharem como está a situação financeira do projeto e como estão sendo utilizados os recursos recebidos.</a:t>
            </a:r>
            <a:endParaRPr/>
          </a:p>
        </p:txBody>
      </p:sp>
      <p:pic>
        <p:nvPicPr>
          <p:cNvPr id="175" name="Google Shape;17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7603" y="2029485"/>
            <a:ext cx="839281" cy="7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0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40"/>
          <p:cNvSpPr txBox="1"/>
          <p:nvPr/>
        </p:nvSpPr>
        <p:spPr>
          <a:xfrm>
            <a:off x="918596" y="1338844"/>
            <a:ext cx="73068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Relatório de projeto = reporte de atividades + financeiro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40"/>
          <p:cNvSpPr txBox="1"/>
          <p:nvPr/>
        </p:nvSpPr>
        <p:spPr>
          <a:xfrm>
            <a:off x="244550" y="1775123"/>
            <a:ext cx="39127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Compromisso comunitário: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40"/>
          <p:cNvSpPr txBox="1"/>
          <p:nvPr/>
        </p:nvSpPr>
        <p:spPr>
          <a:xfrm>
            <a:off x="244550" y="2131877"/>
            <a:ext cx="8240100" cy="3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Não-financeiras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trabalho voluntário, cessão de espaço físico como escritório ou cozinha, serviço de pessoas que recebem de outra fonte e que contribuem com o projeto, uso de veículos e equipamentos, etc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Não necessitam ser comprovadas por meio de comprovantes fiscais =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declaração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Financeiras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recursos de outros projetos ou apoios que a Organização Beneficiária recebe e que contribuem para o alcance do objetivo geral do projeto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GEF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" sz="14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mínimo 30%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do valor solicitado ao Fundo Ecos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Lembrem-se sempre de declarar a contrapartida em seu relatório!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41"/>
          <p:cNvSpPr txBox="1"/>
          <p:nvPr/>
        </p:nvSpPr>
        <p:spPr>
          <a:xfrm flipH="1">
            <a:off x="291277" y="1406261"/>
            <a:ext cx="5747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Pedido de Remanejamento de recursos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1"/>
          <p:cNvSpPr txBox="1"/>
          <p:nvPr/>
        </p:nvSpPr>
        <p:spPr>
          <a:xfrm>
            <a:off x="85200" y="1881250"/>
            <a:ext cx="5747100" cy="30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realizado no caso de algum imprevisto ou outro motivo que torne necessária alguma mudança no projeto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Significa tirar o $ para ser gasto com uma despesa e colocar este mesmo recurso para ser gasto em uma outra despesa, ou em uma despesa que não estava prevista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Condição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não altere os objetivos específicos nem o objetivo geral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Procedimento necessário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enviar e-mail para o Ponto Focal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41"/>
          <p:cNvSpPr txBox="1"/>
          <p:nvPr/>
        </p:nvSpPr>
        <p:spPr>
          <a:xfrm>
            <a:off x="6432697" y="1881255"/>
            <a:ext cx="2520000" cy="28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0170" marR="952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Orçamento do Projeto e o Plano de Trabalho não podem ser alterados sem a autorização prévia do ISPN, pois estes documentos são a referência para o acompanhamento do projeto.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0170" marR="952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remanejamento deve ser efetivado somente após a aprovação do ISPN.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2303" y="1511923"/>
            <a:ext cx="839281" cy="7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2"/>
          <p:cNvSpPr txBox="1"/>
          <p:nvPr/>
        </p:nvSpPr>
        <p:spPr>
          <a:xfrm>
            <a:off x="297711" y="1496534"/>
            <a:ext cx="7059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Relatório de Monitoramento: </a:t>
            </a:r>
            <a:r>
              <a:rPr b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elaborado pelo Ponto Focal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42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42"/>
          <p:cNvSpPr txBox="1"/>
          <p:nvPr/>
        </p:nvSpPr>
        <p:spPr>
          <a:xfrm>
            <a:off x="297711" y="2059725"/>
            <a:ext cx="8107539" cy="296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Avaliação geral do período do relatório: Muito bom; Bom; Satisfatório; Insatisfatório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Andamento do projeto: execução das atividades de acordo com o cronograma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Observações sobre o relatório financeiro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Remanejamentos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Adequações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Esclarecimentos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Encaminhamentos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Outros comentários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3038" y="4427082"/>
            <a:ext cx="3496592" cy="59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3"/>
          <p:cNvSpPr txBox="1"/>
          <p:nvPr/>
        </p:nvSpPr>
        <p:spPr>
          <a:xfrm>
            <a:off x="255181" y="1302686"/>
            <a:ext cx="3304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Encerramento do projeto: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3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43"/>
          <p:cNvSpPr txBox="1"/>
          <p:nvPr/>
        </p:nvSpPr>
        <p:spPr>
          <a:xfrm flipH="1">
            <a:off x="255180" y="1995844"/>
            <a:ext cx="60573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Enviar Relatório Final do Projeto </a:t>
            </a:r>
            <a:r>
              <a:rPr b="1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 até 60 dias</a:t>
            </a: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após o término do contrato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Finalizar o Quadro de Resultados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ISPN pode realizar contatos posteriores para continuar medindo os resultados e possíveis impactos dos projetos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0621" y="2169978"/>
            <a:ext cx="1411973" cy="196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4"/>
          <p:cNvSpPr txBox="1"/>
          <p:nvPr/>
        </p:nvSpPr>
        <p:spPr>
          <a:xfrm>
            <a:off x="751474" y="1287200"/>
            <a:ext cx="1250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Dicas: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44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44"/>
          <p:cNvSpPr txBox="1"/>
          <p:nvPr/>
        </p:nvSpPr>
        <p:spPr>
          <a:xfrm flipH="1">
            <a:off x="751477" y="1590064"/>
            <a:ext cx="777984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Tenha uma agenda, anote as datas de realização das atividades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seu celular para registros fotográficos e vídeos de seu projeto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Comunique seu projeto à possíveis parceiros locais, busque alianças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projeto é um conjunto de ações planejadas, desta forma organize suas compras e contratações com antecedência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Quando tiver dificuldades, comunique ao ISPN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Preze pela gestão democrática do projeto, apresente sua prestação de contas e compartilhe os resultados com sua base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188" y="1795679"/>
            <a:ext cx="358053" cy="2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306" y="2189868"/>
            <a:ext cx="358053" cy="2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333" y="2591341"/>
            <a:ext cx="358053" cy="2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333" y="3039678"/>
            <a:ext cx="358053" cy="2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332" y="3916813"/>
            <a:ext cx="358053" cy="2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332" y="4311002"/>
            <a:ext cx="358053" cy="26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EDDD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2d51bb57456_0_59"/>
          <p:cNvPicPr preferRelativeResize="0"/>
          <p:nvPr/>
        </p:nvPicPr>
        <p:blipFill rotWithShape="1">
          <a:blip r:embed="rId3">
            <a:alphaModFix/>
          </a:blip>
          <a:srcRect b="0" l="6337" r="6119" t="4816"/>
          <a:stretch/>
        </p:blipFill>
        <p:spPr>
          <a:xfrm rot="-5400000">
            <a:off x="-637063" y="623387"/>
            <a:ext cx="5157176" cy="38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d51bb57456_0_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875" y="740475"/>
            <a:ext cx="2939176" cy="13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d51bb57456_0_59"/>
          <p:cNvSpPr txBox="1"/>
          <p:nvPr/>
        </p:nvSpPr>
        <p:spPr>
          <a:xfrm>
            <a:off x="4870116" y="229504"/>
            <a:ext cx="2935435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4200" u="none" cap="none" strike="noStrike">
                <a:solidFill>
                  <a:srgbClr val="482D22"/>
                </a:solidFill>
                <a:latin typeface="Passion One"/>
                <a:ea typeface="Passion One"/>
                <a:cs typeface="Passion One"/>
                <a:sym typeface="Passion One"/>
              </a:rPr>
              <a:t>Obrigada!</a:t>
            </a:r>
            <a:endParaRPr b="1" i="0" sz="4200" u="none" cap="none" strike="noStrike">
              <a:solidFill>
                <a:srgbClr val="482D22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234" name="Google Shape;234;g2d51bb57456_0_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2720" y="4054986"/>
            <a:ext cx="9144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d51bb57456_0_59"/>
          <p:cNvSpPr txBox="1"/>
          <p:nvPr/>
        </p:nvSpPr>
        <p:spPr>
          <a:xfrm>
            <a:off x="5160759" y="1060804"/>
            <a:ext cx="25695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www.ispn.org.br</a:t>
            </a:r>
            <a:r>
              <a:rPr b="0" i="0" lang="en" sz="12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www.fundoecos.org.br</a:t>
            </a:r>
            <a:r>
              <a:rPr b="0" i="0" lang="en" sz="12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pic@ispn.org.br</a:t>
            </a:r>
            <a:r>
              <a:rPr b="0" i="0" lang="en" sz="12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facebook.com/ISPN_Brasi</a:t>
            </a:r>
            <a:r>
              <a:rPr b="0" i="0" lang="en" sz="12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l</a:t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twitter.com/ISPN_Brasil</a:t>
            </a:r>
            <a:r>
              <a:rPr b="0" i="0" lang="en" sz="12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instagram.com/ISPN_Brasil</a:t>
            </a:r>
            <a:r>
              <a:rPr b="0" i="0" lang="en" sz="12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youtube.com/institutoispn</a:t>
            </a:r>
            <a:r>
              <a:rPr b="0" i="0" lang="en" sz="12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linkedin.com/company/instituto-sociedade-população-e-natureza-ispn</a:t>
            </a:r>
            <a:r>
              <a:rPr b="0" i="0" lang="en" sz="12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2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g2d51bb57456_0_5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1625290">
            <a:off x="2098906" y="3427684"/>
            <a:ext cx="3187376" cy="16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314a40ef528_1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314a40ef528_1_31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Voltando….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g314a40ef528_1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117" y="139397"/>
            <a:ext cx="8627765" cy="500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Voltando no tempo….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821877" y="2223397"/>
            <a:ext cx="7666500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38º Edital – 41 projetos recebidos – 26 selecionados </a:t>
            </a:r>
            <a:endParaRPr/>
          </a:p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39º Edital – 117 projetos recebidos – 25 selecionados</a:t>
            </a:r>
            <a:endParaRPr b="0" i="0" sz="21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/>
        </p:nvSpPr>
        <p:spPr>
          <a:xfrm>
            <a:off x="129886" y="1378824"/>
            <a:ext cx="8884228" cy="6001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810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2D22"/>
              </a:buClr>
              <a:buSzPts val="2100"/>
              <a:buFont typeface="Arial"/>
              <a:buChar char="•"/>
            </a:pPr>
            <a:r>
              <a:rPr b="0" i="0" lang="en" sz="1800" u="sng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Ponto focal</a:t>
            </a:r>
            <a:r>
              <a:rPr b="0" i="0" lang="en" sz="18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: acompanhar e monitorar execução e encerramento</a:t>
            </a:r>
            <a:endParaRPr b="0" i="0" sz="18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7241566" y="4566308"/>
            <a:ext cx="12884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Organização Beneficiária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738750" y="4489364"/>
            <a:ext cx="6046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ISPN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98" y="2364996"/>
            <a:ext cx="1411973" cy="196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4128" y="2492941"/>
            <a:ext cx="1411973" cy="1961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2"/>
          <p:cNvGrpSpPr/>
          <p:nvPr/>
        </p:nvGrpSpPr>
        <p:grpSpPr>
          <a:xfrm>
            <a:off x="4873124" y="2323432"/>
            <a:ext cx="2253114" cy="1349388"/>
            <a:chOff x="5128497" y="2323432"/>
            <a:chExt cx="2253114" cy="1349388"/>
          </a:xfrm>
        </p:grpSpPr>
        <p:pic>
          <p:nvPicPr>
            <p:cNvPr id="82" name="Google Shape;82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28497" y="2323432"/>
              <a:ext cx="2253114" cy="1349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/>
            <p:nvPr/>
          </p:nvSpPr>
          <p:spPr>
            <a:xfrm>
              <a:off x="5477927" y="2749413"/>
              <a:ext cx="1554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Coordenadora/o do projeto</a:t>
              </a:r>
              <a:endParaRPr/>
            </a:p>
          </p:txBody>
        </p:sp>
      </p:grpSp>
      <p:grpSp>
        <p:nvGrpSpPr>
          <p:cNvPr id="84" name="Google Shape;84;p2"/>
          <p:cNvGrpSpPr/>
          <p:nvPr/>
        </p:nvGrpSpPr>
        <p:grpSpPr>
          <a:xfrm>
            <a:off x="1982720" y="3177616"/>
            <a:ext cx="2067579" cy="1266260"/>
            <a:chOff x="2279682" y="2364996"/>
            <a:chExt cx="2067579" cy="1266260"/>
          </a:xfrm>
        </p:grpSpPr>
        <p:pic>
          <p:nvPicPr>
            <p:cNvPr id="85" name="Google Shape;85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79682" y="2364996"/>
              <a:ext cx="2067579" cy="1266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2"/>
            <p:cNvSpPr txBox="1"/>
            <p:nvPr/>
          </p:nvSpPr>
          <p:spPr>
            <a:xfrm>
              <a:off x="2743443" y="2845592"/>
              <a:ext cx="11400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Ponto Focal</a:t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2"/>
          <p:cNvSpPr txBox="1"/>
          <p:nvPr/>
        </p:nvSpPr>
        <p:spPr>
          <a:xfrm>
            <a:off x="4803285" y="4360264"/>
            <a:ext cx="239279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ATENÇÃO: sempre que uma nova diretoria for eleita, é necessário comunicar o ISPN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738750" y="2055107"/>
            <a:ext cx="19399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Coordenador Fundo Ecos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8449263" y="2637862"/>
            <a:ext cx="6447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Sócios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6418461" y="3569690"/>
            <a:ext cx="15552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Representante legal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Fase de contratação dos projetos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Fase de contratação dos projetos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245714" y="1302675"/>
            <a:ext cx="84885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2D22"/>
              </a:buClr>
              <a:buSzPts val="1600"/>
              <a:buFont typeface="Arial"/>
              <a:buChar char="•"/>
            </a:pPr>
            <a:r>
              <a:rPr b="0" i="0" lang="en" sz="1600" u="sng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Código do projeto</a:t>
            </a:r>
            <a:endParaRPr b="0" i="0" sz="16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SUB/24/38/02</a:t>
            </a:r>
            <a:r>
              <a:rPr b="0" i="0" lang="en" sz="16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16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APPR Canto Grande</a:t>
            </a:r>
            <a:endParaRPr sz="1600"/>
          </a:p>
          <a:p>
            <a:pPr indent="0" lvl="0" marL="95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Ass. Pequenos Produtores Rurais do Canto Grande e Região </a:t>
            </a:r>
            <a:endParaRPr b="0" i="0" sz="16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GEB/24/39/25 APM</a:t>
            </a:r>
            <a:endParaRPr sz="1600"/>
          </a:p>
          <a:p>
            <a:pPr indent="0" lvl="0" marL="95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Ass. Pais e Mestre dos Jovens dos Projetos Rio do Peixe e Ribeirão do Ásia</a:t>
            </a:r>
            <a:endParaRPr b="0" i="0" sz="16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5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BRA/SGP/OP7/Y4/STAR/BD/2024/39/05 ASMUBIP</a:t>
            </a:r>
            <a:endParaRPr sz="1600"/>
          </a:p>
          <a:p>
            <a:pPr indent="0" lvl="0" marL="95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Associação Regional de Mulheres Trabalhadoras Rurais do Bico do Papagaio</a:t>
            </a:r>
            <a:endParaRPr sz="1600"/>
          </a:p>
          <a:p>
            <a:pPr indent="-3111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2D22"/>
              </a:buClr>
              <a:buSzPts val="1600"/>
              <a:buFont typeface="Arial"/>
              <a:buChar char="•"/>
            </a:pPr>
            <a:r>
              <a:rPr b="0" i="0" lang="en" sz="1600" u="sng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Carta de adequações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 txBox="1"/>
          <p:nvPr/>
        </p:nvSpPr>
        <p:spPr>
          <a:xfrm>
            <a:off x="0" y="1427299"/>
            <a:ext cx="91440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5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Contrato ou Memorando de Acordo – MOA </a:t>
            </a:r>
            <a:r>
              <a:rPr b="0" i="0" lang="en" sz="14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(Memorandum of Agreement)</a:t>
            </a:r>
            <a:endParaRPr b="0" i="0" sz="14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0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Fase de contratação dos projetos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6" name="Google Shape;106;p10"/>
          <p:cNvGrpSpPr/>
          <p:nvPr/>
        </p:nvGrpSpPr>
        <p:grpSpPr>
          <a:xfrm>
            <a:off x="199288" y="3012296"/>
            <a:ext cx="5373227" cy="343638"/>
            <a:chOff x="223837" y="2090717"/>
            <a:chExt cx="5373227" cy="343638"/>
          </a:xfrm>
        </p:grpSpPr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837" y="2165079"/>
              <a:ext cx="358053" cy="269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0"/>
            <p:cNvSpPr txBox="1"/>
            <p:nvPr/>
          </p:nvSpPr>
          <p:spPr>
            <a:xfrm>
              <a:off x="633846" y="2090717"/>
              <a:ext cx="49632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Data de início e término do projeto: ATENÇÃO!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09" name="Google Shape;10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456" y="3557100"/>
            <a:ext cx="358053" cy="269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 txBox="1"/>
          <p:nvPr/>
        </p:nvSpPr>
        <p:spPr>
          <a:xfrm>
            <a:off x="609297" y="3509254"/>
            <a:ext cx="72699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Valor total do contrato, valores e datas dos desembolsos das parcelas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1" name="Google Shape;111;p10"/>
          <p:cNvGrpSpPr/>
          <p:nvPr/>
        </p:nvGrpSpPr>
        <p:grpSpPr>
          <a:xfrm>
            <a:off x="223837" y="4006213"/>
            <a:ext cx="6019237" cy="338554"/>
            <a:chOff x="223837" y="3061568"/>
            <a:chExt cx="6019237" cy="338554"/>
          </a:xfrm>
        </p:grpSpPr>
        <p:pic>
          <p:nvPicPr>
            <p:cNvPr id="112" name="Google Shape;11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837" y="3106976"/>
              <a:ext cx="358053" cy="269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0"/>
            <p:cNvSpPr txBox="1"/>
            <p:nvPr/>
          </p:nvSpPr>
          <p:spPr>
            <a:xfrm>
              <a:off x="633846" y="3061568"/>
              <a:ext cx="56092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Dados bancários da organização: CONTA EXCLUSIVA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4" name="Google Shape;114;p10"/>
          <p:cNvGrpSpPr/>
          <p:nvPr/>
        </p:nvGrpSpPr>
        <p:grpSpPr>
          <a:xfrm>
            <a:off x="223837" y="4433131"/>
            <a:ext cx="6810807" cy="584775"/>
            <a:chOff x="223838" y="3497949"/>
            <a:chExt cx="6810807" cy="584775"/>
          </a:xfrm>
        </p:grpSpPr>
        <p:pic>
          <p:nvPicPr>
            <p:cNvPr id="115" name="Google Shape;11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838" y="3567227"/>
              <a:ext cx="358053" cy="269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0"/>
            <p:cNvSpPr txBox="1"/>
            <p:nvPr/>
          </p:nvSpPr>
          <p:spPr>
            <a:xfrm>
              <a:off x="581890" y="3497949"/>
              <a:ext cx="64527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Anexos: Projeto, Plano de Trabalho, Cronograma, Orçamento e Quadro de resultados/Indicadores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7" name="Google Shape;117;p10"/>
          <p:cNvGrpSpPr/>
          <p:nvPr/>
        </p:nvGrpSpPr>
        <p:grpSpPr>
          <a:xfrm>
            <a:off x="199288" y="2074196"/>
            <a:ext cx="7406613" cy="338554"/>
            <a:chOff x="199288" y="2074196"/>
            <a:chExt cx="7406613" cy="338554"/>
          </a:xfrm>
        </p:grpSpPr>
        <p:pic>
          <p:nvPicPr>
            <p:cNvPr id="118" name="Google Shape;11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288" y="2115639"/>
              <a:ext cx="358053" cy="269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0"/>
            <p:cNvSpPr txBox="1"/>
            <p:nvPr/>
          </p:nvSpPr>
          <p:spPr>
            <a:xfrm>
              <a:off x="611679" y="2074196"/>
              <a:ext cx="69942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Partes interessadas, respectivas informações e responsabilidades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0" name="Google Shape;120;p10"/>
          <p:cNvGrpSpPr/>
          <p:nvPr/>
        </p:nvGrpSpPr>
        <p:grpSpPr>
          <a:xfrm>
            <a:off x="199288" y="2548273"/>
            <a:ext cx="2451732" cy="338554"/>
            <a:chOff x="199288" y="2074196"/>
            <a:chExt cx="2451732" cy="338554"/>
          </a:xfrm>
        </p:grpSpPr>
        <p:pic>
          <p:nvPicPr>
            <p:cNvPr id="121" name="Google Shape;12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288" y="2115639"/>
              <a:ext cx="358053" cy="2692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0"/>
            <p:cNvSpPr txBox="1"/>
            <p:nvPr/>
          </p:nvSpPr>
          <p:spPr>
            <a:xfrm>
              <a:off x="611679" y="2074196"/>
              <a:ext cx="20393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Código do projeto</a:t>
              </a:r>
              <a:endParaRPr b="0" i="0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 txBox="1"/>
          <p:nvPr/>
        </p:nvSpPr>
        <p:spPr>
          <a:xfrm>
            <a:off x="738750" y="378525"/>
            <a:ext cx="7666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Execução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1"/>
          <p:cNvSpPr txBox="1"/>
          <p:nvPr/>
        </p:nvSpPr>
        <p:spPr>
          <a:xfrm>
            <a:off x="0" y="1545402"/>
            <a:ext cx="41739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2D22"/>
              </a:buClr>
              <a:buSzPts val="2100"/>
              <a:buFont typeface="Noto Sans Symbols"/>
              <a:buChar char="✔"/>
            </a:pPr>
            <a:r>
              <a:rPr b="0" i="0" lang="en" sz="21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Adequações incorporadas</a:t>
            </a:r>
            <a:endParaRPr/>
          </a:p>
          <a:p>
            <a:pPr indent="-34290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2D22"/>
              </a:buClr>
              <a:buSzPts val="2100"/>
              <a:buFont typeface="Noto Sans Symbols"/>
              <a:buChar char="✔"/>
            </a:pPr>
            <a:r>
              <a:rPr b="0" i="0" lang="en" sz="2100" u="none" cap="none" strike="noStrike">
                <a:solidFill>
                  <a:srgbClr val="482D22"/>
                </a:solidFill>
                <a:latin typeface="Montserrat"/>
                <a:ea typeface="Montserrat"/>
                <a:cs typeface="Montserrat"/>
                <a:sym typeface="Montserrat"/>
              </a:rPr>
              <a:t>Contrato assinado</a:t>
            </a:r>
            <a:endParaRPr/>
          </a:p>
          <a:p>
            <a:pPr indent="-2095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2D22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2D22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482D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691379" y="2713315"/>
            <a:ext cx="399616" cy="391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1"/>
          <p:cNvSpPr txBox="1"/>
          <p:nvPr/>
        </p:nvSpPr>
        <p:spPr>
          <a:xfrm>
            <a:off x="336915" y="3268920"/>
            <a:ext cx="31085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Liberação da 1ª parcela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5036" y="19350"/>
            <a:ext cx="48089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" name="Google Shape;139;p24"/>
          <p:cNvGrpSpPr/>
          <p:nvPr/>
        </p:nvGrpSpPr>
        <p:grpSpPr>
          <a:xfrm>
            <a:off x="6891334" y="2913143"/>
            <a:ext cx="2067579" cy="1266260"/>
            <a:chOff x="2279682" y="2364996"/>
            <a:chExt cx="2067579" cy="1266260"/>
          </a:xfrm>
        </p:grpSpPr>
        <p:pic>
          <p:nvPicPr>
            <p:cNvPr id="140" name="Google Shape;14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79682" y="2364996"/>
              <a:ext cx="2067579" cy="1266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4"/>
            <p:cNvSpPr txBox="1"/>
            <p:nvPr/>
          </p:nvSpPr>
          <p:spPr>
            <a:xfrm>
              <a:off x="2743443" y="2845592"/>
              <a:ext cx="11400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Ponto Focal</a:t>
              </a:r>
              <a:endPara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24"/>
          <p:cNvGrpSpPr/>
          <p:nvPr/>
        </p:nvGrpSpPr>
        <p:grpSpPr>
          <a:xfrm>
            <a:off x="5642966" y="1563765"/>
            <a:ext cx="2253114" cy="1349388"/>
            <a:chOff x="5128497" y="2323432"/>
            <a:chExt cx="2253114" cy="1349388"/>
          </a:xfrm>
        </p:grpSpPr>
        <p:pic>
          <p:nvPicPr>
            <p:cNvPr id="143" name="Google Shape;143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28497" y="2323432"/>
              <a:ext cx="2253114" cy="1349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4"/>
            <p:cNvSpPr/>
            <p:nvPr/>
          </p:nvSpPr>
          <p:spPr>
            <a:xfrm>
              <a:off x="5477927" y="2749413"/>
              <a:ext cx="1554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Coordenadora/o do projeto</a:t>
              </a:r>
              <a:endParaRPr/>
            </a:p>
          </p:txBody>
        </p:sp>
      </p:grpSp>
      <p:sp>
        <p:nvSpPr>
          <p:cNvPr id="145" name="Google Shape;145;p24"/>
          <p:cNvSpPr txBox="1"/>
          <p:nvPr/>
        </p:nvSpPr>
        <p:spPr>
          <a:xfrm>
            <a:off x="0" y="1302675"/>
            <a:ext cx="5572800" cy="3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91122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 realizado, antes de tudo, pela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organização executora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do projeto</a:t>
            </a:r>
            <a:endParaRPr/>
          </a:p>
          <a:p>
            <a:pPr indent="-285750" lvl="0" marL="285750" marR="91122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Contato direto 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 meio de telefone, Whatsapp e e-mail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91122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Visita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ao território</a:t>
            </a:r>
            <a:endParaRPr/>
          </a:p>
          <a:p>
            <a:pPr indent="-285750" lvl="0" marL="285750" marR="9112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Relatórios de projeto </a:t>
            </a: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Plataforma Coruja</a:t>
            </a:r>
            <a:endParaRPr/>
          </a:p>
          <a:p>
            <a:pPr indent="-285750" lvl="0" marL="285750" marR="9112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Composição do 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Quadro de Resultados</a:t>
            </a:r>
            <a:endParaRPr/>
          </a:p>
          <a:p>
            <a:pPr indent="-285750" lvl="0" marL="285750" marR="91122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Apoio:</a:t>
            </a:r>
            <a:r>
              <a:rPr b="1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Área do Beneficiário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6C9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1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7"/>
          <p:cNvSpPr txBox="1"/>
          <p:nvPr/>
        </p:nvSpPr>
        <p:spPr>
          <a:xfrm>
            <a:off x="1159190" y="1505344"/>
            <a:ext cx="7050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Área do Beneficiário           </a:t>
            </a:r>
            <a:r>
              <a:rPr b="1" i="0" lang="en" sz="1800" u="none" cap="none" strike="noStrike">
                <a:solidFill>
                  <a:srgbClr val="EF8600"/>
                </a:solidFill>
                <a:latin typeface="Montserrat"/>
                <a:ea typeface="Montserrat"/>
                <a:cs typeface="Montserrat"/>
                <a:sym typeface="Montserrat"/>
              </a:rPr>
              <a:t>fundoecos.org.br/beneficiário/</a:t>
            </a:r>
            <a:endParaRPr b="1" i="0" sz="1800" u="none" cap="none" strike="noStrike">
              <a:solidFill>
                <a:srgbClr val="EF86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37"/>
          <p:cNvSpPr txBox="1"/>
          <p:nvPr/>
        </p:nvSpPr>
        <p:spPr>
          <a:xfrm>
            <a:off x="738750" y="378525"/>
            <a:ext cx="7666500" cy="50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100" u="none" cap="none" strike="noStrike">
                <a:solidFill>
                  <a:srgbClr val="F5E6C9"/>
                </a:solidFill>
                <a:latin typeface="Montserrat"/>
                <a:ea typeface="Montserrat"/>
                <a:cs typeface="Montserrat"/>
                <a:sym typeface="Montserrat"/>
              </a:rPr>
              <a:t>Monitoramento do projeto</a:t>
            </a:r>
            <a:endParaRPr b="1" i="0" sz="2100" u="none" cap="none" strike="noStrike">
              <a:solidFill>
                <a:srgbClr val="F5E6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37"/>
          <p:cNvPicPr preferRelativeResize="0"/>
          <p:nvPr/>
        </p:nvPicPr>
        <p:blipFill rotWithShape="1">
          <a:blip r:embed="rId4">
            <a:alphaModFix/>
          </a:blip>
          <a:srcRect b="6505" l="9171" r="11100" t="15060"/>
          <a:stretch/>
        </p:blipFill>
        <p:spPr>
          <a:xfrm>
            <a:off x="218117" y="2077359"/>
            <a:ext cx="5051714" cy="284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 rotWithShape="1">
          <a:blip r:embed="rId5">
            <a:alphaModFix/>
          </a:blip>
          <a:srcRect b="5249" l="20107" r="22389" t="16628"/>
          <a:stretch/>
        </p:blipFill>
        <p:spPr>
          <a:xfrm>
            <a:off x="5430126" y="2077351"/>
            <a:ext cx="3439865" cy="277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ISPN0435</dc:creator>
</cp:coreProperties>
</file>