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Montserrat" panose="020B0604020202020204" charset="0"/>
      <p:regular r:id="rId24"/>
      <p:bold r:id="rId25"/>
      <p:italic r:id="rId26"/>
      <p:boldItalic r:id="rId27"/>
    </p:embeddedFont>
    <p:embeddedFont>
      <p:font typeface="Passion One" panose="020B060402020202020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j2Cwv81A4ZHp5oKivrDcwQ+g1Z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d51bb5745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d51bb5745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4e0601e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g3e4e0601e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14a40ef528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314a40ef528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4e0601ea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g3e4e0601ea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d51bb5745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g2d51bb5745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14a40ef528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314a40ef528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D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2d51bb57456_0_59"/>
          <p:cNvPicPr preferRelativeResize="0"/>
          <p:nvPr/>
        </p:nvPicPr>
        <p:blipFill rotWithShape="1">
          <a:blip r:embed="rId3">
            <a:alphaModFix/>
          </a:blip>
          <a:srcRect l="6337" t="4816" r="6119"/>
          <a:stretch/>
        </p:blipFill>
        <p:spPr>
          <a:xfrm rot="-5400000">
            <a:off x="-637063" y="623387"/>
            <a:ext cx="5157176" cy="388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g2d51bb57456_0_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875" y="740475"/>
            <a:ext cx="2939176" cy="13359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2d51bb57456_0_59"/>
          <p:cNvSpPr txBox="1"/>
          <p:nvPr/>
        </p:nvSpPr>
        <p:spPr>
          <a:xfrm>
            <a:off x="4442875" y="740475"/>
            <a:ext cx="4186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4200" b="1" i="0" u="none" strike="noStrike" cap="none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Prestação</a:t>
            </a:r>
            <a:endParaRPr sz="4200" b="1" i="0" u="none" strike="noStrike" cap="none">
              <a:solidFill>
                <a:srgbClr val="482D2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57" name="Google Shape;57;g2d51bb57456_0_59"/>
          <p:cNvSpPr txBox="1"/>
          <p:nvPr/>
        </p:nvSpPr>
        <p:spPr>
          <a:xfrm>
            <a:off x="4442875" y="1872200"/>
            <a:ext cx="4220400" cy="50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Edital </a:t>
            </a:r>
            <a:r>
              <a:rPr lang="en" sz="2100" b="0" i="0" u="none" strike="noStrike" cap="none" dirty="0" smtClean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48 </a:t>
            </a:r>
            <a:r>
              <a:rPr lang="en" sz="21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" sz="2100" b="0" i="0" u="none" strike="noStrike" cap="none" dirty="0" smtClean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TAIPAS</a:t>
            </a:r>
            <a:endParaRPr sz="21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" name="Google Shape;58;g2d51bb57456_0_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32720" y="4054986"/>
            <a:ext cx="914400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2d51bb57456_0_59"/>
          <p:cNvSpPr txBox="1"/>
          <p:nvPr/>
        </p:nvSpPr>
        <p:spPr>
          <a:xfrm>
            <a:off x="4442875" y="2324950"/>
            <a:ext cx="1806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200" dirty="0" smtClean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Julho</a:t>
            </a:r>
            <a:r>
              <a:rPr lang="en" sz="1200" b="0" i="0" u="none" strike="noStrike" cap="none" dirty="0" smtClean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200" b="0" i="0" u="none" strike="noStrike" cap="none" dirty="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de 2026</a:t>
            </a:r>
            <a:endParaRPr sz="1200" b="0" i="0" u="none" strike="noStrike" cap="none" dirty="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g2d51bb57456_0_59"/>
          <p:cNvSpPr txBox="1"/>
          <p:nvPr/>
        </p:nvSpPr>
        <p:spPr>
          <a:xfrm>
            <a:off x="4442875" y="1209500"/>
            <a:ext cx="4186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4200" b="1" i="0" u="none" strike="noStrike" cap="none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de Contas</a:t>
            </a:r>
            <a:endParaRPr sz="4200" b="1" i="0" u="none" strike="noStrike" cap="none">
              <a:solidFill>
                <a:srgbClr val="482D2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pic>
        <p:nvPicPr>
          <p:cNvPr id="61" name="Google Shape;61;g2d51bb57456_0_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79721">
            <a:off x="1444380" y="2827945"/>
            <a:ext cx="4732042" cy="2491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7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Tabela de Comparação de Cotações Recebidas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8" name="Google Shape;138;p37" descr="12.png"/>
          <p:cNvPicPr preferRelativeResize="0"/>
          <p:nvPr/>
        </p:nvPicPr>
        <p:blipFill rotWithShape="1">
          <a:blip r:embed="rId4">
            <a:alphaModFix/>
          </a:blip>
          <a:srcRect l="19288" t="5765" r="4626" b="5707"/>
          <a:stretch/>
        </p:blipFill>
        <p:spPr>
          <a:xfrm>
            <a:off x="1998922" y="1572357"/>
            <a:ext cx="5135526" cy="3361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8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Dê Retorno ao Fornecedor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38"/>
          <p:cNvSpPr txBox="1"/>
          <p:nvPr/>
        </p:nvSpPr>
        <p:spPr>
          <a:xfrm>
            <a:off x="609799" y="1558256"/>
            <a:ext cx="79245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Font typeface="Montserrat"/>
              <a:buChar char="●"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Agradeça sempre o atendimento recebido e </a:t>
            </a: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informe se a cotação foi APROVADA ou NÃO APROVADA.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Font typeface="Montserrat"/>
              <a:buChar char="●"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Em caso de cotação APROVADA, </a:t>
            </a: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confirme a descrição do produto/serviço a ser prestado.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Font typeface="Montserrat"/>
              <a:buChar char="●"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Confirme os dados da sua organização/associação para que a empresa faça a </a:t>
            </a: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emissão dos documentos fiscais</a:t>
            </a: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, e confirme os dados da empresa ganhadora antes de efetuar o pagamento.</a:t>
            </a: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9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Documentos Fiscais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39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9"/>
          <p:cNvSpPr/>
          <p:nvPr/>
        </p:nvSpPr>
        <p:spPr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9"/>
          <p:cNvSpPr txBox="1"/>
          <p:nvPr/>
        </p:nvSpPr>
        <p:spPr>
          <a:xfrm>
            <a:off x="609799" y="1558256"/>
            <a:ext cx="7924399" cy="32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Documento Fiscal é algo que prove a transação de vendas e compras de serviços e produtos.</a:t>
            </a: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É importante verificar os dados contidos no Documento Fiscal (CNPJ, DESCRIÇÃO DO PRODUTO/SERVIÇO, VALIDADE).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Exemplos: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NF-e Nota Fiscal Eletrônica (de Produtos ou Mercadorias) NFS-e (Nota Fiscal Eletrônica de Serviços)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Cupom Fiscal Eletrônico (CF-e)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Nota Fiscal Avulsa (NFAe)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40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Que Deve Ter na Prestação de Contas? 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Google Shape;161;p4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0"/>
          <p:cNvSpPr/>
          <p:nvPr/>
        </p:nvSpPr>
        <p:spPr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0"/>
          <p:cNvSpPr txBox="1"/>
          <p:nvPr/>
        </p:nvSpPr>
        <p:spPr>
          <a:xfrm>
            <a:off x="790096" y="2188776"/>
            <a:ext cx="79317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AutoNum type="arabicPeriod"/>
            </a:pPr>
            <a:r>
              <a:rPr lang="en" sz="20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Três Orçamentos (mesma descrição do produto/serviço)</a:t>
            </a:r>
            <a:endParaRPr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AutoNum type="arabicPeriod"/>
            </a:pPr>
            <a:r>
              <a:rPr lang="en" sz="20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Tabela de cotação de preços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Font typeface="Arial"/>
              <a:buAutoNum type="arabicPeriod"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Documento </a:t>
            </a:r>
            <a:r>
              <a:rPr lang="en" sz="20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Fiscal</a:t>
            </a: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Font typeface="Arial"/>
              <a:buAutoNum type="arabicPeriod"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Comprovante de Pagamento</a:t>
            </a: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4" name="Google Shape;16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217" y="2325905"/>
            <a:ext cx="281439" cy="235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217" y="2779060"/>
            <a:ext cx="281439" cy="235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217" y="3232215"/>
            <a:ext cx="281439" cy="235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217" y="3685370"/>
            <a:ext cx="281439" cy="235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43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Três Orçamentos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4" name="Google Shape;174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1389" y="1283812"/>
            <a:ext cx="6761220" cy="3803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2"/>
          <p:cNvSpPr/>
          <p:nvPr/>
        </p:nvSpPr>
        <p:spPr>
          <a:xfrm>
            <a:off x="2195895" y="1501752"/>
            <a:ext cx="4752210" cy="34039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2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Tabela de Comparação de Cotações Recebidas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2" name="Google Shape;182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1494" y="1348240"/>
            <a:ext cx="6581010" cy="3701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1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Documento Fiscal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9" name="Google Shape;189;p41" descr="16.png"/>
          <p:cNvPicPr preferRelativeResize="0"/>
          <p:nvPr/>
        </p:nvPicPr>
        <p:blipFill rotWithShape="1">
          <a:blip r:embed="rId4">
            <a:alphaModFix/>
          </a:blip>
          <a:srcRect l="55930" t="3921" r="5576" b="-3366"/>
          <a:stretch/>
        </p:blipFill>
        <p:spPr>
          <a:xfrm>
            <a:off x="3285460" y="1411472"/>
            <a:ext cx="2568195" cy="3732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44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Comprovante de Pagamento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6" name="Google Shape;196;p44" descr="19.png"/>
          <p:cNvPicPr preferRelativeResize="0"/>
          <p:nvPr/>
        </p:nvPicPr>
        <p:blipFill rotWithShape="1">
          <a:blip r:embed="rId4">
            <a:alphaModFix/>
          </a:blip>
          <a:srcRect l="38254" t="11778" r="28137" b="-1505"/>
          <a:stretch/>
        </p:blipFill>
        <p:spPr>
          <a:xfrm>
            <a:off x="3393562" y="1468549"/>
            <a:ext cx="2356873" cy="3539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48" title="20260324_fellipeabreu_ispn_pajeu_2009.jpg"/>
          <p:cNvPicPr preferRelativeResize="0"/>
          <p:nvPr/>
        </p:nvPicPr>
        <p:blipFill rotWithShape="1">
          <a:blip r:embed="rId3">
            <a:alphaModFix/>
          </a:blip>
          <a:srcRect r="19374" b="32010"/>
          <a:stretch/>
        </p:blipFill>
        <p:spPr>
          <a:xfrm>
            <a:off x="-25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1366" y="1862434"/>
            <a:ext cx="7001504" cy="9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1365" y="1862433"/>
            <a:ext cx="7001501" cy="997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48"/>
          <p:cNvSpPr txBox="1"/>
          <p:nvPr/>
        </p:nvSpPr>
        <p:spPr>
          <a:xfrm>
            <a:off x="838865" y="2107208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Teste de memória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g3e4e0601eab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3e4e0601eab_0_0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SE VIRA NOS 30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1" name="Google Shape;211;g3e4e0601eab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850" y="1776762"/>
            <a:ext cx="8839201" cy="22707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g314a40ef528_1_31" title="20260327_fellipeabreu_ispn_pajeu_462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91691"/>
            <a:ext cx="2702525" cy="4051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314a40ef528_1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314a40ef528_1_31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Prestação de Contas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g314a40ef528_1_31"/>
          <p:cNvSpPr txBox="1"/>
          <p:nvPr/>
        </p:nvSpPr>
        <p:spPr>
          <a:xfrm>
            <a:off x="2936758" y="1808014"/>
            <a:ext cx="57000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 prestação de contas compreende o conjunto </a:t>
            </a: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de informações e documentos que tem por objetivo dar transparência </a:t>
            </a:r>
            <a:r>
              <a:rPr lang="en" sz="20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às</a:t>
            </a: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ações realizadas.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Ter os documentos organizados em processos </a:t>
            </a: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facilita na prestação de contas </a:t>
            </a: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ao financiador.</a:t>
            </a: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0" name="Google Shape;70;g314a40ef528_1_31" title="ART_Caminho1_ laranja sobretom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4648276">
            <a:off x="-1437426" y="2044200"/>
            <a:ext cx="5109552" cy="51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g3e4e0601eab_0_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3e4e0601eab_0_17"/>
          <p:cNvSpPr txBox="1"/>
          <p:nvPr/>
        </p:nvSpPr>
        <p:spPr>
          <a:xfrm>
            <a:off x="703699" y="1887056"/>
            <a:ext cx="79245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Uma prestação de contas eficiente depende de registro, não de memória. </a:t>
            </a:r>
            <a:endParaRPr sz="36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g3e4e0601eab_0_17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Lembrem-se: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D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60"/>
          <p:cNvPicPr preferRelativeResize="0"/>
          <p:nvPr/>
        </p:nvPicPr>
        <p:blipFill rotWithShape="1">
          <a:blip r:embed="rId3">
            <a:alphaModFix/>
          </a:blip>
          <a:srcRect l="6337" t="4816" r="6119"/>
          <a:stretch/>
        </p:blipFill>
        <p:spPr>
          <a:xfrm rot="-5400000">
            <a:off x="-637063" y="623387"/>
            <a:ext cx="5157176" cy="388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875" y="740475"/>
            <a:ext cx="2939176" cy="133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60"/>
          <p:cNvSpPr txBox="1"/>
          <p:nvPr/>
        </p:nvSpPr>
        <p:spPr>
          <a:xfrm>
            <a:off x="4372400" y="1609175"/>
            <a:ext cx="2229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4200" b="1" i="0" u="none" strike="noStrike" cap="none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Mu</a:t>
            </a:r>
            <a:r>
              <a:rPr lang="en" sz="4200" b="1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ito</a:t>
            </a:r>
            <a:endParaRPr sz="4200" b="1" i="0" u="none" strike="noStrike" cap="none">
              <a:solidFill>
                <a:srgbClr val="482D2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pic>
        <p:nvPicPr>
          <p:cNvPr id="226" name="Google Shape;226;p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32720" y="4054986"/>
            <a:ext cx="914400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60"/>
          <p:cNvSpPr txBox="1"/>
          <p:nvPr/>
        </p:nvSpPr>
        <p:spPr>
          <a:xfrm>
            <a:off x="4301975" y="2200300"/>
            <a:ext cx="2862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4200" b="1" i="0" u="none" strike="noStrike" cap="none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Obrigada!</a:t>
            </a:r>
            <a:endParaRPr sz="4200" b="1" i="0" u="none" strike="noStrike" cap="none">
              <a:solidFill>
                <a:srgbClr val="482D2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pic>
        <p:nvPicPr>
          <p:cNvPr id="228" name="Google Shape;228;p6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1613" y="2667572"/>
            <a:ext cx="3902244" cy="5420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6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6085720">
            <a:off x="7998640" y="-2492372"/>
            <a:ext cx="3902244" cy="5420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Cotação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"/>
          <p:cNvSpPr txBox="1"/>
          <p:nvPr/>
        </p:nvSpPr>
        <p:spPr>
          <a:xfrm>
            <a:off x="540152" y="1794842"/>
            <a:ext cx="80637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8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Cotação é uma pesquisa aprofundada que antecede a compra de produtos ou contratação de serviços.</a:t>
            </a:r>
            <a:r>
              <a:rPr lang="en" sz="18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Por meio dela, são conhecidas as condições, características e valores do que está sendo oferecido por cada empresa fornecedora, além das possibilidades e prazos para pagamento.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8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52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8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Quanto mais você desconhecer o mercado e os concorrentes, mais você precisará buscar.</a:t>
            </a:r>
            <a:endParaRPr sz="18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g2d51bb57456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g2d51bb57456_0_2"/>
          <p:cNvSpPr txBox="1"/>
          <p:nvPr/>
        </p:nvSpPr>
        <p:spPr>
          <a:xfrm>
            <a:off x="738750" y="378525"/>
            <a:ext cx="766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2d51bb57456_0_2"/>
          <p:cNvSpPr txBox="1"/>
          <p:nvPr/>
        </p:nvSpPr>
        <p:spPr>
          <a:xfrm>
            <a:off x="373770" y="1574409"/>
            <a:ext cx="6757800" cy="2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200"/>
              <a:buFont typeface="Montserrat"/>
              <a:buChar char="●"/>
            </a:pPr>
            <a:r>
              <a:rPr lang="en" sz="20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Três cotações são o mínimo que você deve considerar por segurança.</a:t>
            </a:r>
            <a:endParaRPr sz="22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Font typeface="Montserrat"/>
              <a:buChar char="●"/>
            </a:pPr>
            <a:r>
              <a:rPr lang="en" sz="20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Padronizar processos. </a:t>
            </a:r>
            <a:endParaRPr sz="20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000"/>
              <a:buFont typeface="Montserrat"/>
              <a:buChar char="●"/>
            </a:pPr>
            <a:r>
              <a:rPr lang="en" sz="2000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Conferir os dados da empresa prestadora e os dados da organização/associação.</a:t>
            </a:r>
            <a:endParaRPr sz="20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5" name="Google Shape;85;g2d51bb57456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2d51bb57456_0_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10128" y="827632"/>
            <a:ext cx="3367983" cy="423610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2d51bb57456_0_2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2100" b="1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Boas Práticas da </a:t>
            </a: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Cotação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7" title="20260324_fellipeabreu_ispn_pajeu_1531.jpg"/>
          <p:cNvPicPr preferRelativeResize="0"/>
          <p:nvPr/>
        </p:nvPicPr>
        <p:blipFill rotWithShape="1">
          <a:blip r:embed="rId3">
            <a:alphaModFix/>
          </a:blip>
          <a:srcRect b="15669"/>
          <a:stretch/>
        </p:blipFill>
        <p:spPr>
          <a:xfrm>
            <a:off x="0" y="-24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1366" y="1862434"/>
            <a:ext cx="7001504" cy="9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1365" y="1862433"/>
            <a:ext cx="7001501" cy="9974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7"/>
          <p:cNvSpPr txBox="1"/>
          <p:nvPr/>
        </p:nvSpPr>
        <p:spPr>
          <a:xfrm>
            <a:off x="838865" y="2107208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Tipos de Cotação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g314a40ef528_1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314a40ef528_1_21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Cotação Presencial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g314a40ef528_1_2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314a40ef528_1_21"/>
          <p:cNvSpPr/>
          <p:nvPr/>
        </p:nvSpPr>
        <p:spPr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g314a40ef528_1_21"/>
          <p:cNvPicPr preferRelativeResize="0"/>
          <p:nvPr/>
        </p:nvPicPr>
        <p:blipFill rotWithShape="1">
          <a:blip r:embed="rId4">
            <a:alphaModFix/>
          </a:blip>
          <a:srcRect t="8694" b="10072"/>
          <a:stretch/>
        </p:blipFill>
        <p:spPr>
          <a:xfrm>
            <a:off x="919962" y="1528798"/>
            <a:ext cx="7300720" cy="333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0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Cotação pela Internet (print de tela)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10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0"/>
          <p:cNvSpPr/>
          <p:nvPr/>
        </p:nvSpPr>
        <p:spPr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1775" y="1528798"/>
            <a:ext cx="6107124" cy="3435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1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Cotação por E-mail</a:t>
            </a:r>
            <a:endParaRPr sz="21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" name="Google Shape;120;p1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1"/>
          <p:cNvSpPr/>
          <p:nvPr/>
        </p:nvSpPr>
        <p:spPr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11" descr="9.png"/>
          <p:cNvPicPr preferRelativeResize="0"/>
          <p:nvPr/>
        </p:nvPicPr>
        <p:blipFill rotWithShape="1">
          <a:blip r:embed="rId4">
            <a:alphaModFix/>
          </a:blip>
          <a:srcRect l="60564" t="20305" r="10943" b="14364"/>
          <a:stretch/>
        </p:blipFill>
        <p:spPr>
          <a:xfrm>
            <a:off x="152400" y="1528798"/>
            <a:ext cx="2604977" cy="3359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1" descr="10.png"/>
          <p:cNvPicPr preferRelativeResize="0"/>
          <p:nvPr/>
        </p:nvPicPr>
        <p:blipFill rotWithShape="1">
          <a:blip r:embed="rId5">
            <a:alphaModFix/>
          </a:blip>
          <a:srcRect l="17786" t="25010" r="5925" b="12760"/>
          <a:stretch/>
        </p:blipFill>
        <p:spPr>
          <a:xfrm>
            <a:off x="2998381" y="1848833"/>
            <a:ext cx="5911703" cy="2712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6C9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8863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100" b="1" i="0" u="none" strike="noStrike" cap="non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Tabela de Comparação de Cotações Recebidas</a:t>
            </a:r>
            <a:endParaRPr sz="2100" b="1" i="0" u="none" strike="noStrike" cap="non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4"/>
          <p:cNvSpPr txBox="1"/>
          <p:nvPr/>
        </p:nvSpPr>
        <p:spPr>
          <a:xfrm>
            <a:off x="587350" y="1681200"/>
            <a:ext cx="5736600" cy="29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Quando realizamos uma cotação de preços as empresas participantes trocam conosco uma quantidade enorme de informações e mandam vários documentos.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Para facilitar a conferência em futuras prestações de contas, </a:t>
            </a:r>
            <a:r>
              <a:rPr lang="en" sz="2000" b="1" i="0" u="none" strike="noStrike" cap="non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organizamos as informações da cotação em tabela de comparação.</a:t>
            </a:r>
            <a:endParaRPr sz="2000" b="1" i="0" u="none" strike="noStrike" cap="non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" name="Google Shape;13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51325" y="1017548"/>
            <a:ext cx="2899816" cy="4028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Apresentação na tela (16:9)</PresentationFormat>
  <Paragraphs>53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Montserrat</vt:lpstr>
      <vt:lpstr>Passion One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ISPN 611</dc:creator>
  <cp:lastModifiedBy>1006</cp:lastModifiedBy>
  <cp:revision>1</cp:revision>
  <dcterms:modified xsi:type="dcterms:W3CDTF">2026-07-08T17:23:09Z</dcterms:modified>
</cp:coreProperties>
</file>