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Play"/>
      <p:regular r:id="rId20"/>
      <p:bold r:id="rId21"/>
    </p:embeddedFont>
    <p:embeddedFont>
      <p:font typeface="Nunito"/>
      <p:regular r:id="rId22"/>
      <p:bold r:id="rId23"/>
      <p:italic r:id="rId24"/>
      <p:boldItalic r:id="rId25"/>
    </p:embeddedFont>
    <p:embeddedFont>
      <p:font typeface="Poppins"/>
      <p:regular r:id="rId26"/>
      <p:bold r:id="rId27"/>
      <p:italic r:id="rId28"/>
      <p:boldItalic r:id="rId29"/>
    </p:embeddedFont>
    <p:embeddedFont>
      <p:font typeface="Montserrat"/>
      <p:regular r:id="rId30"/>
      <p:bold r:id="rId31"/>
      <p:italic r:id="rId32"/>
      <p:boldItalic r:id="rId33"/>
    </p:embeddedFont>
    <p:embeddedFont>
      <p:font typeface="Poppins Medium"/>
      <p:regular r:id="rId34"/>
      <p:bold r:id="rId35"/>
      <p:italic r:id="rId36"/>
      <p:boldItalic r:id="rId37"/>
    </p:embeddedFont>
    <p:embeddedFont>
      <p:font typeface="Passion One"/>
      <p:regular r:id="rId38"/>
      <p:bold r:id="rId39"/>
    </p:embeddedFont>
    <p:embeddedFont>
      <p:font typeface="Poppins SemiBold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44" roundtripDataSignature="AMtx7mivJ9u6lB9ctKnU2NFzQbsWXjSB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SemiBold-regular.fntdata"/><Relationship Id="rId20" Type="http://schemas.openxmlformats.org/officeDocument/2006/relationships/font" Target="fonts/Play-regular.fntdata"/><Relationship Id="rId42" Type="http://schemas.openxmlformats.org/officeDocument/2006/relationships/font" Target="fonts/PoppinsSemiBold-italic.fntdata"/><Relationship Id="rId41" Type="http://schemas.openxmlformats.org/officeDocument/2006/relationships/font" Target="fonts/PoppinsSemiBold-bold.fntdata"/><Relationship Id="rId22" Type="http://schemas.openxmlformats.org/officeDocument/2006/relationships/font" Target="fonts/Nunito-regular.fntdata"/><Relationship Id="rId44" Type="http://customschemas.google.com/relationships/presentationmetadata" Target="metadata"/><Relationship Id="rId21" Type="http://schemas.openxmlformats.org/officeDocument/2006/relationships/font" Target="fonts/Play-bold.fntdata"/><Relationship Id="rId43" Type="http://schemas.openxmlformats.org/officeDocument/2006/relationships/font" Target="fonts/PoppinsSemiBold-boldItalic.fntdata"/><Relationship Id="rId24" Type="http://schemas.openxmlformats.org/officeDocument/2006/relationships/font" Target="fonts/Nunito-italic.fntdata"/><Relationship Id="rId23" Type="http://schemas.openxmlformats.org/officeDocument/2006/relationships/font" Target="fonts/Nuni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regular.fntdata"/><Relationship Id="rId25" Type="http://schemas.openxmlformats.org/officeDocument/2006/relationships/font" Target="fonts/Nunito-boldItalic.fntdata"/><Relationship Id="rId28" Type="http://schemas.openxmlformats.org/officeDocument/2006/relationships/font" Target="fonts/Poppins-italic.fntdata"/><Relationship Id="rId27" Type="http://schemas.openxmlformats.org/officeDocument/2006/relationships/font" Target="fonts/Poppi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8.xml"/><Relationship Id="rId35" Type="http://schemas.openxmlformats.org/officeDocument/2006/relationships/font" Target="fonts/PoppinsMedium-bold.fntdata"/><Relationship Id="rId12" Type="http://schemas.openxmlformats.org/officeDocument/2006/relationships/slide" Target="slides/slide7.xml"/><Relationship Id="rId34" Type="http://schemas.openxmlformats.org/officeDocument/2006/relationships/font" Target="fonts/PoppinsMedium-regular.fntdata"/><Relationship Id="rId15" Type="http://schemas.openxmlformats.org/officeDocument/2006/relationships/slide" Target="slides/slide10.xml"/><Relationship Id="rId37" Type="http://schemas.openxmlformats.org/officeDocument/2006/relationships/font" Target="fonts/PoppinsMedium-boldItalic.fntdata"/><Relationship Id="rId14" Type="http://schemas.openxmlformats.org/officeDocument/2006/relationships/slide" Target="slides/slide9.xml"/><Relationship Id="rId36" Type="http://schemas.openxmlformats.org/officeDocument/2006/relationships/font" Target="fonts/PoppinsMedium-italic.fntdata"/><Relationship Id="rId17" Type="http://schemas.openxmlformats.org/officeDocument/2006/relationships/slide" Target="slides/slide12.xml"/><Relationship Id="rId39" Type="http://schemas.openxmlformats.org/officeDocument/2006/relationships/font" Target="fonts/PassionOne-bold.fntdata"/><Relationship Id="rId16" Type="http://schemas.openxmlformats.org/officeDocument/2006/relationships/slide" Target="slides/slide11.xml"/><Relationship Id="rId38" Type="http://schemas.openxmlformats.org/officeDocument/2006/relationships/font" Target="fonts/PassionOn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e5e6dfe49e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5" name="Google Shape;275;g3e5e6dfe49e_0_1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e5e6dfe49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9" name="Google Shape;289;g3e5e6dfe49e_0_1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e5e6dfe49e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7" name="Google Shape;317;g3e5e6dfe49e_0_1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5e6dfe49e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8" name="Google Shape;328;g3e5e6dfe49e_0_1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9" name="Google Shape;33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37f0902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g3f37f09029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37f09029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f37f090297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37f090297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g3f37f090297_0_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5e6dfe49e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g3e5e6dfe49e_0_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37f090297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g3f37f090297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37f090297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1" name="Google Shape;211;g3f37f090297_0_1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f37f090297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g3f37f090297_0_1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5eae62b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g3e5eae62bd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5.jpg"/><Relationship Id="rId5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0" Type="http://schemas.openxmlformats.org/officeDocument/2006/relationships/image" Target="../media/image32.png"/><Relationship Id="rId9" Type="http://schemas.openxmlformats.org/officeDocument/2006/relationships/image" Target="../media/image30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35.png"/><Relationship Id="rId8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6.jpg"/><Relationship Id="rId4" Type="http://schemas.openxmlformats.org/officeDocument/2006/relationships/image" Target="../media/image32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company/instituto-sociedade-popula%C3%A7%C3%A3o-e-natureza-ispn/" TargetMode="External"/><Relationship Id="rId10" Type="http://schemas.openxmlformats.org/officeDocument/2006/relationships/hyperlink" Target="https://www.instagram.com/ispn_brasil/" TargetMode="External"/><Relationship Id="rId13" Type="http://schemas.openxmlformats.org/officeDocument/2006/relationships/hyperlink" Target="https://www.instagram.com/ispn_brasil/" TargetMode="External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hyperlink" Target="https://www.youtube.com/user/InstitutoSPN" TargetMode="External"/><Relationship Id="rId9" Type="http://schemas.openxmlformats.org/officeDocument/2006/relationships/hyperlink" Target="https://www.instagram.com/ispn_brasil/" TargetMode="External"/><Relationship Id="rId15" Type="http://schemas.openxmlformats.org/officeDocument/2006/relationships/hyperlink" Target="https://ispn.org.br" TargetMode="External"/><Relationship Id="rId14" Type="http://schemas.openxmlformats.org/officeDocument/2006/relationships/image" Target="../media/image25.png"/><Relationship Id="rId17" Type="http://schemas.openxmlformats.org/officeDocument/2006/relationships/image" Target="../media/image21.png"/><Relationship Id="rId16" Type="http://schemas.openxmlformats.org/officeDocument/2006/relationships/image" Target="../media/image34.png"/><Relationship Id="rId5" Type="http://schemas.openxmlformats.org/officeDocument/2006/relationships/hyperlink" Target="https://www.youtube.com/user/InstitutoSPN" TargetMode="External"/><Relationship Id="rId6" Type="http://schemas.openxmlformats.org/officeDocument/2006/relationships/hyperlink" Target="https://www.youtube.com/user/InstitutoSPN" TargetMode="External"/><Relationship Id="rId7" Type="http://schemas.openxmlformats.org/officeDocument/2006/relationships/hyperlink" Target="https://www.youtube.com/user/InstitutoSPN" TargetMode="External"/><Relationship Id="rId8" Type="http://schemas.openxmlformats.org/officeDocument/2006/relationships/hyperlink" Target="https://www.youtube.com/user/InstitutoSP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5" Type="http://schemas.openxmlformats.org/officeDocument/2006/relationships/image" Target="../media/image3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9.jpg"/><Relationship Id="rId5" Type="http://schemas.openxmlformats.org/officeDocument/2006/relationships/image" Target="../media/image1.png"/><Relationship Id="rId6" Type="http://schemas.openxmlformats.org/officeDocument/2006/relationships/image" Target="../media/image12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Relationship Id="rId4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2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11.png"/><Relationship Id="rId6" Type="http://schemas.openxmlformats.org/officeDocument/2006/relationships/image" Target="../media/image7.png"/><Relationship Id="rId7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flipH="1" rot="-10623258">
            <a:off x="-2133000" y="-1152498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 flipH="1" rot="-10623258">
            <a:off x="-4320768" y="-1871579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1521684" y="2641687"/>
            <a:ext cx="4446378" cy="5013151"/>
          </a:xfrm>
          <a:custGeom>
            <a:rect b="b" l="l" r="r" t="t"/>
            <a:pathLst>
              <a:path extrusionOk="0" h="5013151" w="4446378">
                <a:moveTo>
                  <a:pt x="0" y="0"/>
                </a:moveTo>
                <a:lnTo>
                  <a:pt x="4446378" y="0"/>
                </a:lnTo>
                <a:lnTo>
                  <a:pt x="4446378" y="5013151"/>
                </a:lnTo>
                <a:lnTo>
                  <a:pt x="0" y="5013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 rot="-2228430">
            <a:off x="15262136" y="8319630"/>
            <a:ext cx="4847784" cy="2304682"/>
            <a:chOff x="63500" y="63500"/>
            <a:chExt cx="4237355" cy="2014474"/>
          </a:xfrm>
        </p:grpSpPr>
        <p:sp>
          <p:nvSpPr>
            <p:cNvPr id="88" name="Google Shape;88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grpSp>
        <p:nvGrpSpPr>
          <p:cNvPr id="90" name="Google Shape;90;p1"/>
          <p:cNvGrpSpPr/>
          <p:nvPr/>
        </p:nvGrpSpPr>
        <p:grpSpPr>
          <a:xfrm rot="5169488">
            <a:off x="5444087" y="455115"/>
            <a:ext cx="4217188" cy="2004891"/>
            <a:chOff x="63500" y="63500"/>
            <a:chExt cx="4237355" cy="2014474"/>
          </a:xfrm>
        </p:grpSpPr>
        <p:sp>
          <p:nvSpPr>
            <p:cNvPr id="91" name="Google Shape;91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sp>
        <p:nvSpPr>
          <p:cNvPr id="93" name="Google Shape;93;p1"/>
          <p:cNvSpPr/>
          <p:nvPr/>
        </p:nvSpPr>
        <p:spPr>
          <a:xfrm rot="-123499">
            <a:off x="-623238" y="-454012"/>
            <a:ext cx="8319558" cy="11943986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41" l="0" r="0" t="-224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/>
          <p:nvPr/>
        </p:nvSpPr>
        <p:spPr>
          <a:xfrm rot="1115859">
            <a:off x="-1248461" y="8033839"/>
            <a:ext cx="4963676" cy="3291167"/>
          </a:xfrm>
          <a:custGeom>
            <a:rect b="b" l="l" r="r" t="t"/>
            <a:pathLst>
              <a:path extrusionOk="0" h="3291167" w="4963676">
                <a:moveTo>
                  <a:pt x="0" y="0"/>
                </a:moveTo>
                <a:lnTo>
                  <a:pt x="4963676" y="0"/>
                </a:lnTo>
                <a:lnTo>
                  <a:pt x="4963676" y="3291167"/>
                </a:lnTo>
                <a:lnTo>
                  <a:pt x="0" y="3291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e5e6dfe49e_0_123"/>
          <p:cNvSpPr/>
          <p:nvPr/>
        </p:nvSpPr>
        <p:spPr>
          <a:xfrm flipH="1" rot="-544694">
            <a:off x="-876219" y="-2108659"/>
            <a:ext cx="11669902" cy="15552598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8" name="Google Shape;278;g3e5e6dfe49e_0_123"/>
          <p:cNvGrpSpPr/>
          <p:nvPr/>
        </p:nvGrpSpPr>
        <p:grpSpPr>
          <a:xfrm>
            <a:off x="284000" y="738102"/>
            <a:ext cx="9349475" cy="9224282"/>
            <a:chOff x="0" y="-95250"/>
            <a:chExt cx="2100628" cy="749710"/>
          </a:xfrm>
        </p:grpSpPr>
        <p:sp>
          <p:nvSpPr>
            <p:cNvPr id="279" name="Google Shape;279;g3e5e6dfe49e_0_123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50" lIns="108250" spcFirstLastPara="1" rIns="108250" wrap="square" tIns="108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g3e5e6dfe49e_0_123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g3e5e6dfe49e_0_123"/>
          <p:cNvSpPr txBox="1"/>
          <p:nvPr/>
        </p:nvSpPr>
        <p:spPr>
          <a:xfrm>
            <a:off x="1601772" y="6639212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3e5e6dfe49e_0_123"/>
          <p:cNvSpPr txBox="1"/>
          <p:nvPr/>
        </p:nvSpPr>
        <p:spPr>
          <a:xfrm>
            <a:off x="1601772" y="2083974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e5e6dfe49e_0_123"/>
          <p:cNvSpPr txBox="1"/>
          <p:nvPr/>
        </p:nvSpPr>
        <p:spPr>
          <a:xfrm>
            <a:off x="712175" y="2564138"/>
            <a:ext cx="7995000" cy="61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Linha</a:t>
            </a:r>
            <a:r>
              <a:rPr b="1" i="0" lang="en-US" sz="2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 1:</a:t>
            </a:r>
            <a: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0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Fortalecimento da incidência política e da participação social em espaços de governança e controle social relacionados à alimentação escolar</a:t>
            </a:r>
            <a:r>
              <a:rPr lang="en-US" sz="30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. </a:t>
            </a:r>
            <a:br>
              <a:rPr lang="en-US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sta linha contempla iniciativas voltadas à garantia e qualificação da representação de povos indígenas, quilombolas, comunidades tradicionais e agricultores familiares nestes espaços, assim como o fortalecimento da mobilização e apoio às Economias da Sociobiodiversidade, especialmente na</a:t>
            </a:r>
            <a:r>
              <a:rPr b="1"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incidência para a alimentação escolar </a:t>
            </a:r>
            <a:endParaRPr sz="1800">
              <a:solidFill>
                <a:srgbClr val="8249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sz="1800">
              <a:solidFill>
                <a:srgbClr val="8249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(Exemplo: Apoio a organizações na participação de reuniões da Mesa de Diálogos Catrapovos, Conselhos Municipais e Estaduais da Alimentação Escolar e da Segurança e Soberania Nutricional e Alimentar e outros espaços de incidência para a alimentação escolar, bem como, formação e intercâmbios sobre a temática). </a:t>
            </a:r>
            <a:endParaRPr b="0" i="0" sz="1800" u="none" cap="none" strike="noStrike">
              <a:solidFill>
                <a:srgbClr val="56362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4" name="Google Shape;284;g3e5e6dfe49e_0_123"/>
          <p:cNvSpPr txBox="1"/>
          <p:nvPr/>
        </p:nvSpPr>
        <p:spPr>
          <a:xfrm>
            <a:off x="391350" y="134350"/>
            <a:ext cx="69996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7400" u="none" cap="none" strike="noStrike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Edital 49</a:t>
            </a:r>
            <a:endParaRPr b="0" i="0" sz="7400" u="none" cap="none" strike="noStrike">
              <a:solidFill>
                <a:srgbClr val="A6BF33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4400" u="none" cap="none" strike="noStrike">
                <a:solidFill>
                  <a:srgbClr val="88B257"/>
                </a:solidFill>
                <a:latin typeface="Passion One"/>
                <a:ea typeface="Passion One"/>
                <a:cs typeface="Passion One"/>
                <a:sym typeface="Passion One"/>
              </a:rPr>
              <a:t>Fundo Ecos</a:t>
            </a:r>
            <a:endParaRPr b="0" i="0" sz="1600" u="none" cap="none" strike="noStrike">
              <a:solidFill>
                <a:srgbClr val="88B25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3e5e6dfe49e_0_123"/>
          <p:cNvSpPr/>
          <p:nvPr/>
        </p:nvSpPr>
        <p:spPr>
          <a:xfrm rot="10800000">
            <a:off x="13280120" y="-109187"/>
            <a:ext cx="5288231" cy="3726763"/>
          </a:xfrm>
          <a:custGeom>
            <a:rect b="b" l="l" r="r" t="t"/>
            <a:pathLst>
              <a:path extrusionOk="0" h="4007272" w="6043692">
                <a:moveTo>
                  <a:pt x="0" y="0"/>
                </a:moveTo>
                <a:lnTo>
                  <a:pt x="6043692" y="0"/>
                </a:lnTo>
                <a:lnTo>
                  <a:pt x="6043692" y="4007273"/>
                </a:lnTo>
                <a:lnTo>
                  <a:pt x="0" y="400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86" name="Google Shape;286;g3e5e6dfe49e_0_123" title="7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32000" y="1548500"/>
            <a:ext cx="10984400" cy="823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e5e6dfe49e_0_136"/>
          <p:cNvSpPr/>
          <p:nvPr/>
        </p:nvSpPr>
        <p:spPr>
          <a:xfrm flipH="1" rot="632733">
            <a:off x="-1517804" y="-2786610"/>
            <a:ext cx="12773923" cy="15860214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2" name="Google Shape;292;g3e5e6dfe49e_0_136"/>
          <p:cNvGrpSpPr/>
          <p:nvPr/>
        </p:nvGrpSpPr>
        <p:grpSpPr>
          <a:xfrm>
            <a:off x="284000" y="738102"/>
            <a:ext cx="9751535" cy="9224282"/>
            <a:chOff x="0" y="-95250"/>
            <a:chExt cx="2100628" cy="749710"/>
          </a:xfrm>
        </p:grpSpPr>
        <p:sp>
          <p:nvSpPr>
            <p:cNvPr id="293" name="Google Shape;293;g3e5e6dfe49e_0_136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50" lIns="108250" spcFirstLastPara="1" rIns="108250" wrap="square" tIns="108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g3e5e6dfe49e_0_136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g3e5e6dfe49e_0_136"/>
          <p:cNvSpPr txBox="1"/>
          <p:nvPr/>
        </p:nvSpPr>
        <p:spPr>
          <a:xfrm>
            <a:off x="1601772" y="6639212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e5e6dfe49e_0_136"/>
          <p:cNvSpPr txBox="1"/>
          <p:nvPr/>
        </p:nvSpPr>
        <p:spPr>
          <a:xfrm>
            <a:off x="840750" y="2380400"/>
            <a:ext cx="8268600" cy="6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Linh</a:t>
            </a:r>
            <a:r>
              <a:rPr b="1" i="0" lang="en-US" sz="2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a 2:</a:t>
            </a:r>
            <a:r>
              <a:rPr b="1" i="0" lang="en-US" sz="3000" u="none" cap="none" strike="noStrike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 </a:t>
            </a:r>
            <a:r>
              <a:rPr b="1" lang="en-US" sz="3000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Autodeclaração territorial e fortalecimento de direitos por meio do Tô No Mapa e da Plataforma de Territórios Tradicionais</a:t>
            </a:r>
            <a:br>
              <a:rPr b="1"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b="1" i="1"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Esta linha contempla iniciativas voltadas ao fortalecimento dos Direitos Territoriais de Povos Indígenas, Quilombolas e  Povos e Comunidades Tradicionais a partir da produção, qualificação e uso de informações territoriais com a utilização do aplicativo Tô no Mapa (TNM) e da Plataforma de Territórios Tradicionais (PTT). A linha visa ampliar o reconhecimento da autonomia dos povos e comunidades sobre a produção de informações sobre seus territórios, identidades coletivas, formas de ocupação e modos de vida. Nesse contexto, busca apoiar iniciativas que promovam processos de autodeclaração territorial, a produção e qualificação de informações territoriais e a utilização estratégica dos dados, mapas, relatórios e demais produtos gerados pelo Tô no Mapa e pela Plataforma de Territórios Tradicionais para o fortalecimento organizacional, a incidência política, o acesso à políticas públicas e a proteção e defesa dos territórios.</a:t>
            </a:r>
            <a:endParaRPr b="0" i="0" sz="1800" u="none" cap="none" strike="noStrike">
              <a:solidFill>
                <a:srgbClr val="8249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7" name="Google Shape;297;g3e5e6dfe49e_0_136"/>
          <p:cNvSpPr txBox="1"/>
          <p:nvPr/>
        </p:nvSpPr>
        <p:spPr>
          <a:xfrm>
            <a:off x="457201" y="134350"/>
            <a:ext cx="69336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7400" u="none" cap="none" strike="noStrike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Edital 49</a:t>
            </a:r>
            <a:endParaRPr b="0" i="0" sz="7400" u="none" cap="none" strike="noStrike">
              <a:solidFill>
                <a:srgbClr val="A6BF33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4400" u="none" cap="none" strike="noStrike">
                <a:solidFill>
                  <a:srgbClr val="88B257"/>
                </a:solidFill>
                <a:latin typeface="Passion One"/>
                <a:ea typeface="Passion One"/>
                <a:cs typeface="Passion One"/>
                <a:sym typeface="Passion One"/>
              </a:rPr>
              <a:t>Fundo Ecos</a:t>
            </a:r>
            <a:endParaRPr b="0" i="0" sz="7400" u="none" cap="none" strike="noStrike">
              <a:solidFill>
                <a:srgbClr val="F5E6C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298" name="Google Shape;298;g3e5e6dfe49e_0_136"/>
          <p:cNvSpPr/>
          <p:nvPr/>
        </p:nvSpPr>
        <p:spPr>
          <a:xfrm flipH="1">
            <a:off x="6527461" y="5639044"/>
            <a:ext cx="16514719" cy="5299694"/>
          </a:xfrm>
          <a:custGeom>
            <a:rect b="b" l="l" r="r" t="t"/>
            <a:pathLst>
              <a:path extrusionOk="0" h="5299694" w="16514719">
                <a:moveTo>
                  <a:pt x="16514719" y="0"/>
                </a:moveTo>
                <a:lnTo>
                  <a:pt x="0" y="0"/>
                </a:lnTo>
                <a:lnTo>
                  <a:pt x="0" y="5299694"/>
                </a:lnTo>
                <a:lnTo>
                  <a:pt x="16514719" y="5299694"/>
                </a:lnTo>
                <a:lnTo>
                  <a:pt x="1651471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9100" l="0" r="0" t="-1470"/>
            </a:stretch>
          </a:blipFill>
          <a:ln>
            <a:noFill/>
          </a:ln>
          <a:effectLst>
            <a:outerShdw blurRad="57150" rotWithShape="0" algn="bl" dir="5400000" dist="19050">
              <a:srgbClr val="000000">
                <a:alpha val="50196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sp>
      <p:pic>
        <p:nvPicPr>
          <p:cNvPr id="299" name="Google Shape;299;g3e5e6dfe49e_0_136"/>
          <p:cNvPicPr preferRelativeResize="0"/>
          <p:nvPr/>
        </p:nvPicPr>
        <p:blipFill rotWithShape="1">
          <a:blip r:embed="rId4">
            <a:alphaModFix/>
          </a:blip>
          <a:srcRect b="54065" l="68170" r="1688" t="0"/>
          <a:stretch/>
        </p:blipFill>
        <p:spPr>
          <a:xfrm>
            <a:off x="14938499" y="7446302"/>
            <a:ext cx="2551129" cy="2188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3e5e6dfe49e_0_136"/>
          <p:cNvPicPr preferRelativeResize="0"/>
          <p:nvPr/>
        </p:nvPicPr>
        <p:blipFill rotWithShape="1">
          <a:blip r:embed="rId4">
            <a:alphaModFix/>
          </a:blip>
          <a:srcRect b="54065" l="68170" r="1688" t="0"/>
          <a:stretch/>
        </p:blipFill>
        <p:spPr>
          <a:xfrm>
            <a:off x="12387377" y="7234902"/>
            <a:ext cx="2551129" cy="2188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3e5e6dfe49e_0_136"/>
          <p:cNvPicPr preferRelativeResize="0"/>
          <p:nvPr/>
        </p:nvPicPr>
        <p:blipFill rotWithShape="1">
          <a:blip r:embed="rId4">
            <a:alphaModFix/>
          </a:blip>
          <a:srcRect b="5511" l="68170" r="1688" t="51606"/>
          <a:stretch/>
        </p:blipFill>
        <p:spPr>
          <a:xfrm>
            <a:off x="11982893" y="7641391"/>
            <a:ext cx="2245390" cy="1798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02" name="Google Shape;302;g3e5e6dfe49e_0_136"/>
          <p:cNvPicPr preferRelativeResize="0"/>
          <p:nvPr/>
        </p:nvPicPr>
        <p:blipFill rotWithShape="1">
          <a:blip r:embed="rId4">
            <a:alphaModFix/>
          </a:blip>
          <a:srcRect b="2435" l="0" r="47873" t="22642"/>
          <a:stretch/>
        </p:blipFill>
        <p:spPr>
          <a:xfrm>
            <a:off x="12890052" y="7113774"/>
            <a:ext cx="2908514" cy="23529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g3e5e6dfe49e_0_136"/>
          <p:cNvGrpSpPr/>
          <p:nvPr/>
        </p:nvGrpSpPr>
        <p:grpSpPr>
          <a:xfrm>
            <a:off x="10774519" y="738106"/>
            <a:ext cx="5351214" cy="3376713"/>
            <a:chOff x="1444956" y="406828"/>
            <a:chExt cx="2672400" cy="1686333"/>
          </a:xfrm>
        </p:grpSpPr>
        <p:sp>
          <p:nvSpPr>
            <p:cNvPr id="304" name="Google Shape;304;g3e5e6dfe49e_0_136"/>
            <p:cNvSpPr/>
            <p:nvPr/>
          </p:nvSpPr>
          <p:spPr>
            <a:xfrm>
              <a:off x="2350943" y="568800"/>
              <a:ext cx="860979" cy="1015490"/>
            </a:xfrm>
            <a:custGeom>
              <a:rect b="b" l="l" r="r" t="t"/>
              <a:pathLst>
                <a:path extrusionOk="0" h="3173407" w="2628945">
                  <a:moveTo>
                    <a:pt x="2236148" y="377248"/>
                  </a:moveTo>
                  <a:lnTo>
                    <a:pt x="2236148" y="377248"/>
                  </a:lnTo>
                  <a:cubicBezTo>
                    <a:pt x="1718464" y="-131768"/>
                    <a:pt x="886169" y="-124814"/>
                    <a:pt x="377248" y="392869"/>
                  </a:cubicBezTo>
                  <a:cubicBezTo>
                    <a:pt x="-131768" y="910458"/>
                    <a:pt x="-124814" y="1742753"/>
                    <a:pt x="392869" y="2251769"/>
                  </a:cubicBezTo>
                  <a:lnTo>
                    <a:pt x="1330129" y="3173408"/>
                  </a:lnTo>
                  <a:lnTo>
                    <a:pt x="2251769" y="2236148"/>
                  </a:lnTo>
                  <a:cubicBezTo>
                    <a:pt x="2760689" y="1718559"/>
                    <a:pt x="2753736" y="886264"/>
                    <a:pt x="2236148" y="377248"/>
                  </a:cubicBezTo>
                  <a:moveTo>
                    <a:pt x="1319366" y="1900963"/>
                  </a:moveTo>
                  <a:cubicBezTo>
                    <a:pt x="995611" y="1903725"/>
                    <a:pt x="731007" y="1643502"/>
                    <a:pt x="728340" y="1319747"/>
                  </a:cubicBezTo>
                  <a:cubicBezTo>
                    <a:pt x="725578" y="995992"/>
                    <a:pt x="985801" y="731388"/>
                    <a:pt x="1309556" y="728721"/>
                  </a:cubicBezTo>
                  <a:cubicBezTo>
                    <a:pt x="1633310" y="726054"/>
                    <a:pt x="1897915" y="986277"/>
                    <a:pt x="1900582" y="1309936"/>
                  </a:cubicBezTo>
                  <a:cubicBezTo>
                    <a:pt x="1903344" y="1633596"/>
                    <a:pt x="1643121" y="1898296"/>
                    <a:pt x="1319366" y="190096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525" lIns="183050" spcFirstLastPara="1" rIns="183050" wrap="square" tIns="91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3"/>
                <a:buFont typeface="Arial"/>
                <a:buNone/>
              </a:pPr>
              <a:r>
                <a:t/>
              </a:r>
              <a:endParaRPr b="0" i="0" sz="280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g3e5e6dfe49e_0_136"/>
            <p:cNvSpPr txBox="1"/>
            <p:nvPr/>
          </p:nvSpPr>
          <p:spPr>
            <a:xfrm>
              <a:off x="1444956" y="1705561"/>
              <a:ext cx="2672400" cy="38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525" lIns="183050" spcFirstLastPara="1" rIns="183050" wrap="square" tIns="91525">
              <a:spAutoFit/>
            </a:bodyPr>
            <a:lstStyle/>
            <a:p>
              <a:pPr indent="0" lvl="0" marL="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408"/>
                <a:buFont typeface="Arial"/>
                <a:buNone/>
              </a:pPr>
              <a:r>
                <a:t/>
              </a:r>
              <a:endParaRPr b="0" i="0" sz="4800" u="none" cap="none" strike="noStrike">
                <a:solidFill>
                  <a:srgbClr val="46291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3e5e6dfe49e_0_136"/>
            <p:cNvSpPr/>
            <p:nvPr/>
          </p:nvSpPr>
          <p:spPr>
            <a:xfrm>
              <a:off x="2520000" y="734400"/>
              <a:ext cx="521100" cy="52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525" lIns="183050" spcFirstLastPara="1" rIns="183050" wrap="square" tIns="915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3"/>
                <a:buFont typeface="Arial"/>
                <a:buNone/>
              </a:pPr>
              <a:r>
                <a:t/>
              </a:r>
              <a:endParaRPr b="0" i="0" sz="280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tipo&#10;&#10;Descrição gerada automaticamente" id="307" name="Google Shape;307;g3e5e6dfe49e_0_1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00577" y="406828"/>
              <a:ext cx="960827" cy="11561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8" name="Google Shape;308;g3e5e6dfe49e_0_136"/>
          <p:cNvPicPr preferRelativeResize="0"/>
          <p:nvPr/>
        </p:nvPicPr>
        <p:blipFill rotWithShape="1">
          <a:blip r:embed="rId4">
            <a:alphaModFix/>
          </a:blip>
          <a:srcRect b="5511" l="68170" r="1688" t="51606"/>
          <a:stretch/>
        </p:blipFill>
        <p:spPr>
          <a:xfrm>
            <a:off x="14495859" y="7429991"/>
            <a:ext cx="2245390" cy="1798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senho de uma pessoa&#10;&#10;Descrição gerada automaticamente com confiança média" id="309" name="Google Shape;309;g3e5e6dfe49e_0_1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495842" y="5309686"/>
            <a:ext cx="1836863" cy="4306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3e5e6dfe49e_0_136"/>
          <p:cNvPicPr preferRelativeResize="0"/>
          <p:nvPr/>
        </p:nvPicPr>
        <p:blipFill rotWithShape="1">
          <a:blip r:embed="rId4">
            <a:alphaModFix/>
          </a:blip>
          <a:srcRect b="5511" l="68170" r="1688" t="51606"/>
          <a:stretch/>
        </p:blipFill>
        <p:spPr>
          <a:xfrm>
            <a:off x="15973264" y="7837257"/>
            <a:ext cx="2245390" cy="17981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opo&#10;&#10;Descrição gerada automaticamente" id="311" name="Google Shape;311;g3e5e6dfe49e_0_1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20241" y="7660363"/>
            <a:ext cx="4557650" cy="21519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 com confiança média" id="312" name="Google Shape;312;g3e5e6dfe49e_0_1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865019" y="2380412"/>
            <a:ext cx="1170514" cy="1210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ção gerada automaticamente" id="313" name="Google Shape;313;g3e5e6dfe49e_0_1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641069" y="3804643"/>
            <a:ext cx="1633451" cy="162104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3e5e6dfe49e_0_136"/>
          <p:cNvSpPr/>
          <p:nvPr/>
        </p:nvSpPr>
        <p:spPr>
          <a:xfrm rot="9991454">
            <a:off x="13725993" y="-948028"/>
            <a:ext cx="6739933" cy="5056643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6" y="0"/>
                </a:lnTo>
                <a:lnTo>
                  <a:pt x="6040896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e5e6dfe49e_0_150"/>
          <p:cNvSpPr/>
          <p:nvPr/>
        </p:nvSpPr>
        <p:spPr>
          <a:xfrm flipH="1" rot="6352867">
            <a:off x="-929480" y="-8306771"/>
            <a:ext cx="10131167" cy="13834922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3e5e6dfe49e_0_150"/>
          <p:cNvSpPr txBox="1"/>
          <p:nvPr/>
        </p:nvSpPr>
        <p:spPr>
          <a:xfrm>
            <a:off x="1481422" y="154928"/>
            <a:ext cx="4301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4E4C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3e5e6dfe49e_0_150"/>
          <p:cNvSpPr txBox="1"/>
          <p:nvPr/>
        </p:nvSpPr>
        <p:spPr>
          <a:xfrm>
            <a:off x="513772" y="0"/>
            <a:ext cx="90708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7400" u="none" cap="none" strike="noStrike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Edital 49</a:t>
            </a:r>
            <a:endParaRPr b="0" i="0" sz="7400" u="none" cap="none" strike="noStrike">
              <a:solidFill>
                <a:srgbClr val="A6BF33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4400" u="none" cap="none" strike="noStrike">
                <a:solidFill>
                  <a:srgbClr val="88B257"/>
                </a:solidFill>
                <a:latin typeface="Passion One"/>
                <a:ea typeface="Passion One"/>
                <a:cs typeface="Passion One"/>
                <a:sym typeface="Passion One"/>
              </a:rPr>
              <a:t>Fundo Ecos</a:t>
            </a:r>
            <a:endParaRPr b="0" i="0" sz="7400" u="none" cap="none" strike="noStrike">
              <a:solidFill>
                <a:srgbClr val="F5E6C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322" name="Google Shape;322;g3e5e6dfe49e_0_150"/>
          <p:cNvSpPr/>
          <p:nvPr/>
        </p:nvSpPr>
        <p:spPr>
          <a:xfrm rot="-2002381">
            <a:off x="10904854" y="-2767571"/>
            <a:ext cx="10597342" cy="14067014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6" y="0"/>
                </a:lnTo>
                <a:lnTo>
                  <a:pt x="6040896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g3e5e6dfe49e_0_150"/>
          <p:cNvSpPr txBox="1"/>
          <p:nvPr/>
        </p:nvSpPr>
        <p:spPr>
          <a:xfrm>
            <a:off x="612175" y="2765000"/>
            <a:ext cx="8874000" cy="60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88B257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Linha</a:t>
            </a:r>
            <a:r>
              <a:rPr b="1" i="0" lang="en-US" sz="2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 3:</a:t>
            </a:r>
            <a: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000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Fortalecimento de instrumentos de governança e gestão territorial</a:t>
            </a:r>
            <a:r>
              <a:rPr lang="en-US" sz="3000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. </a:t>
            </a:r>
            <a:b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Esta linha contempla iniciativas voltadas à elaboração, implementação e fortalecimento de instrumentos comunitários de gestão, governança, proteção e monitoramento territorial, contribuindo para a autonomia organizativa e a segurança dos territórios. A exemplo da elaboração ou implementação de Planos de Gestão Territorial e Ambiental (PGTAs); elaboração ou implementação de Planos de Gestão Territorial Quilombola (PGTAQs); fortalecimento de brigadas comunitárias de prevenção e combate a incêndios; elaboração e implementação de Planos de Manejo Integrado do Fogo (PMIFs);  elaboração e fortalecimento de protocolos comunitários de consulta e consentimento; elaboração de acordos comunitários; bem como o desenvolvimento de outras estratégias comunitárias de proteção e gestão territorial.</a:t>
            </a:r>
            <a:endParaRPr b="0" i="0" sz="1800" u="none" cap="none" strike="noStrike">
              <a:solidFill>
                <a:srgbClr val="824926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88B257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324" name="Google Shape;324;g3e5e6dfe49e_0_150" title="6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36750" y="-335762"/>
            <a:ext cx="11646600" cy="873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g3e5e6dfe49e_0_150" title="8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57329" y="2527400"/>
            <a:ext cx="10346096" cy="775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e5e6dfe49e_0_160"/>
          <p:cNvSpPr/>
          <p:nvPr/>
        </p:nvSpPr>
        <p:spPr>
          <a:xfrm rot="-1066209">
            <a:off x="8623584" y="-2496558"/>
            <a:ext cx="12405240" cy="1553177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e5e6dfe49e_0_160"/>
          <p:cNvSpPr/>
          <p:nvPr/>
        </p:nvSpPr>
        <p:spPr>
          <a:xfrm flipH="1" rot="6352867">
            <a:off x="-929480" y="-8306771"/>
            <a:ext cx="10131167" cy="13834922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3e5e6dfe49e_0_160"/>
          <p:cNvSpPr txBox="1"/>
          <p:nvPr/>
        </p:nvSpPr>
        <p:spPr>
          <a:xfrm>
            <a:off x="1481422" y="154928"/>
            <a:ext cx="43014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4E4C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3e5e6dfe49e_0_160"/>
          <p:cNvSpPr/>
          <p:nvPr/>
        </p:nvSpPr>
        <p:spPr>
          <a:xfrm>
            <a:off x="11516599" y="-1029225"/>
            <a:ext cx="8627275" cy="12356059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95570" r="-19780" t="0"/>
            </a:stretch>
          </a:blip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e5e6dfe49e_0_160"/>
          <p:cNvSpPr txBox="1"/>
          <p:nvPr/>
        </p:nvSpPr>
        <p:spPr>
          <a:xfrm>
            <a:off x="513772" y="0"/>
            <a:ext cx="90708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7400" u="none" cap="none" strike="noStrike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Edital 49</a:t>
            </a:r>
            <a:endParaRPr b="0" i="0" sz="7400" u="none" cap="none" strike="noStrike">
              <a:solidFill>
                <a:srgbClr val="A6BF33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Arial"/>
              <a:buNone/>
            </a:pPr>
            <a:r>
              <a:rPr b="0" i="0" lang="en-US" sz="4400" u="none" cap="none" strike="noStrike">
                <a:solidFill>
                  <a:srgbClr val="88B257"/>
                </a:solidFill>
                <a:latin typeface="Passion One"/>
                <a:ea typeface="Passion One"/>
                <a:cs typeface="Passion One"/>
                <a:sym typeface="Passion One"/>
              </a:rPr>
              <a:t>Fundo Ecos</a:t>
            </a:r>
            <a:endParaRPr b="0" i="0" sz="7400" u="none" cap="none" strike="noStrike">
              <a:solidFill>
                <a:srgbClr val="F5E6C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335" name="Google Shape;335;g3e5e6dfe49e_0_160"/>
          <p:cNvSpPr/>
          <p:nvPr/>
        </p:nvSpPr>
        <p:spPr>
          <a:xfrm rot="-3468256">
            <a:off x="14303617" y="6727281"/>
            <a:ext cx="6745954" cy="5053519"/>
          </a:xfrm>
          <a:custGeom>
            <a:rect b="b" l="l" r="r" t="t"/>
            <a:pathLst>
              <a:path extrusionOk="0" h="4005419" w="6040897">
                <a:moveTo>
                  <a:pt x="0" y="0"/>
                </a:moveTo>
                <a:lnTo>
                  <a:pt x="6040896" y="0"/>
                </a:lnTo>
                <a:lnTo>
                  <a:pt x="6040896" y="4005419"/>
                </a:lnTo>
                <a:lnTo>
                  <a:pt x="0" y="40054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g3e5e6dfe49e_0_160"/>
          <p:cNvSpPr txBox="1"/>
          <p:nvPr/>
        </p:nvSpPr>
        <p:spPr>
          <a:xfrm>
            <a:off x="513775" y="2487450"/>
            <a:ext cx="9418200" cy="6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88B257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lang="en-US" sz="22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Linha</a:t>
            </a:r>
            <a:r>
              <a:rPr b="1" i="0" lang="en-US" sz="2200" u="none" cap="none" strike="noStrike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 4: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000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Fortalecimento de iniciativas comunitárias conectadas a cadeias de valor e arranjos produtivos locais promotores das economias da sociobiodiversidade</a:t>
            </a:r>
            <a:br>
              <a:rPr b="1"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Esta linha contempla iniciativas agroextrativistas associadas às economias da sociobiodiversidade,  voltadas à organização produtiva, boas práticas de coleta e manejo agroextrativista, armazenamento, beneficiamento, processamento e comercialização de produtos, bem como, ações de formação, de gestão, entre outras ações importantes para a estruturação e consolidação de negócios e empreendimentos comunitários. Também é previsto o apoio a ações voltadas ao fortalecimento da governança e articulação de redes, coletivos, consórcios e outros processos de organização em torno das cadeias de valor e dos arranjos produtivos da sociobioeconomia.  </a:t>
            </a:r>
            <a:endParaRPr sz="1800">
              <a:solidFill>
                <a:srgbClr val="8249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24926"/>
              </a:buClr>
              <a:buSzPts val="1800"/>
              <a:buFont typeface="Montserrat"/>
              <a:buAutoNum type="alphaLcParenR"/>
            </a:pPr>
            <a:r>
              <a:rPr lang="en-US" sz="1800">
                <a:solidFill>
                  <a:srgbClr val="824926"/>
                </a:solidFill>
                <a:latin typeface="Montserrat"/>
                <a:ea typeface="Montserrat"/>
                <a:cs typeface="Montserrat"/>
                <a:sym typeface="Montserrat"/>
              </a:rPr>
              <a:t>Serão priorizados projetos associados às cadeias de valor e arranjos produtivos do jatobá, babaçu, pequi, baru e sementes nativas, mas sem restrição ao apoio à iniciativas vinculadas a outras cadeias de valor e arranjos produtivos da sociobiodiversidade não listados entre as prioridades.</a:t>
            </a:r>
            <a:endParaRPr b="1" sz="1800">
              <a:solidFill>
                <a:srgbClr val="824926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63628"/>
        </a:solid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3"/>
          <p:cNvSpPr/>
          <p:nvPr/>
        </p:nvSpPr>
        <p:spPr>
          <a:xfrm flipH="1" rot="-65275">
            <a:off x="9219713" y="-3447657"/>
            <a:ext cx="12885079" cy="184984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2713316" y="2962997"/>
            <a:ext cx="3940180" cy="4370531"/>
          </a:xfrm>
          <a:custGeom>
            <a:rect b="b" l="l" r="r" t="t"/>
            <a:pathLst>
              <a:path extrusionOk="0" h="4370531" w="3940180">
                <a:moveTo>
                  <a:pt x="0" y="0"/>
                </a:moveTo>
                <a:lnTo>
                  <a:pt x="3940180" y="0"/>
                </a:lnTo>
                <a:lnTo>
                  <a:pt x="3940180" y="4370531"/>
                </a:lnTo>
                <a:lnTo>
                  <a:pt x="0" y="4370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04" l="0" r="0" t="-604"/>
            </a:stretch>
          </a:blipFill>
          <a:ln>
            <a:noFill/>
          </a:ln>
        </p:spPr>
      </p:sp>
      <p:grpSp>
        <p:nvGrpSpPr>
          <p:cNvPr id="343" name="Google Shape;343;p23"/>
          <p:cNvGrpSpPr/>
          <p:nvPr/>
        </p:nvGrpSpPr>
        <p:grpSpPr>
          <a:xfrm>
            <a:off x="12271406" y="4732188"/>
            <a:ext cx="509522" cy="509522"/>
            <a:chOff x="63500" y="63500"/>
            <a:chExt cx="509524" cy="509524"/>
          </a:xfrm>
        </p:grpSpPr>
        <p:sp>
          <p:nvSpPr>
            <p:cNvPr id="344" name="Google Shape;344;p23">
              <a:hlinkClick r:id="rId4"/>
            </p:cNvPr>
            <p:cNvSpPr/>
            <p:nvPr/>
          </p:nvSpPr>
          <p:spPr>
            <a:xfrm>
              <a:off x="63500" y="63500"/>
              <a:ext cx="509524" cy="509524"/>
            </a:xfrm>
            <a:custGeom>
              <a:rect b="b" l="l" r="r" t="t"/>
              <a:pathLst>
                <a:path extrusionOk="0" h="509524" w="509524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423545" y="509524"/>
                  </a:lnTo>
                  <a:cubicBezTo>
                    <a:pt x="471043" y="509524"/>
                    <a:pt x="509524" y="471043"/>
                    <a:pt x="509524" y="423545"/>
                  </a:cubicBezTo>
                  <a:lnTo>
                    <a:pt x="509524" y="423545"/>
                  </a:lnTo>
                  <a:lnTo>
                    <a:pt x="509524" y="85471"/>
                  </a:lnTo>
                  <a:lnTo>
                    <a:pt x="509524" y="85471"/>
                  </a:lnTo>
                  <a:cubicBezTo>
                    <a:pt x="509270" y="38481"/>
                    <a:pt x="471297" y="508"/>
                    <a:pt x="424434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3">
              <a:hlinkClick r:id="rId5"/>
            </p:cNvPr>
            <p:cNvSpPr/>
            <p:nvPr/>
          </p:nvSpPr>
          <p:spPr>
            <a:xfrm>
              <a:off x="212344" y="183388"/>
              <a:ext cx="241300" cy="277622"/>
            </a:xfrm>
            <a:custGeom>
              <a:rect b="b" l="l" r="r" t="t"/>
              <a:pathLst>
                <a:path extrusionOk="0" h="277622" w="241300">
                  <a:moveTo>
                    <a:pt x="0" y="0"/>
                  </a:moveTo>
                  <a:lnTo>
                    <a:pt x="241300" y="138811"/>
                  </a:lnTo>
                  <a:lnTo>
                    <a:pt x="0" y="277622"/>
                  </a:lnTo>
                  <a:lnTo>
                    <a:pt x="0" y="0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  <p:sp>
          <p:nvSpPr>
            <p:cNvPr id="346" name="Google Shape;346;p23">
              <a:hlinkClick r:id="rId6"/>
            </p:cNvPr>
            <p:cNvSpPr/>
            <p:nvPr/>
          </p:nvSpPr>
          <p:spPr>
            <a:xfrm>
              <a:off x="63500" y="487045"/>
              <a:ext cx="254762" cy="85979"/>
            </a:xfrm>
            <a:custGeom>
              <a:rect b="b" l="l" r="r" t="t"/>
              <a:pathLst>
                <a:path extrusionOk="0" h="85979" w="254762">
                  <a:moveTo>
                    <a:pt x="254762" y="85979"/>
                  </a:moveTo>
                  <a:lnTo>
                    <a:pt x="85979" y="85979"/>
                  </a:lnTo>
                  <a:cubicBezTo>
                    <a:pt x="38481" y="85979"/>
                    <a:pt x="0" y="47498"/>
                    <a:pt x="0" y="0"/>
                  </a:cubicBezTo>
                  <a:cubicBezTo>
                    <a:pt x="0" y="47498"/>
                    <a:pt x="38481" y="85979"/>
                    <a:pt x="85979" y="85979"/>
                  </a:cubicBezTo>
                  <a:lnTo>
                    <a:pt x="254762" y="85979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3">
              <a:hlinkClick r:id="rId7"/>
            </p:cNvPr>
            <p:cNvSpPr/>
            <p:nvPr/>
          </p:nvSpPr>
          <p:spPr>
            <a:xfrm>
              <a:off x="63500" y="63500"/>
              <a:ext cx="254762" cy="509524"/>
            </a:xfrm>
            <a:custGeom>
              <a:rect b="b" l="l" r="r" t="t"/>
              <a:pathLst>
                <a:path extrusionOk="0" h="509524" w="254762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254762" y="509524"/>
                  </a:lnTo>
                  <a:lnTo>
                    <a:pt x="254762" y="509524"/>
                  </a:lnTo>
                  <a:lnTo>
                    <a:pt x="254762" y="336550"/>
                  </a:lnTo>
                  <a:lnTo>
                    <a:pt x="148844" y="397510"/>
                  </a:lnTo>
                  <a:lnTo>
                    <a:pt x="148844" y="119888"/>
                  </a:lnTo>
                  <a:lnTo>
                    <a:pt x="254762" y="180848"/>
                  </a:lnTo>
                  <a:lnTo>
                    <a:pt x="254762" y="0"/>
                  </a:ln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3">
              <a:hlinkClick r:id="rId8"/>
            </p:cNvPr>
            <p:cNvSpPr/>
            <p:nvPr/>
          </p:nvSpPr>
          <p:spPr>
            <a:xfrm>
              <a:off x="212344" y="183388"/>
              <a:ext cx="105918" cy="277622"/>
            </a:xfrm>
            <a:custGeom>
              <a:rect b="b" l="l" r="r" t="t"/>
              <a:pathLst>
                <a:path extrusionOk="0" h="277622" w="105918">
                  <a:moveTo>
                    <a:pt x="0" y="277622"/>
                  </a:moveTo>
                  <a:lnTo>
                    <a:pt x="0" y="0"/>
                  </a:lnTo>
                  <a:lnTo>
                    <a:pt x="105918" y="60960"/>
                  </a:lnTo>
                  <a:lnTo>
                    <a:pt x="105918" y="216662"/>
                  </a:lnTo>
                  <a:lnTo>
                    <a:pt x="0" y="277622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</p:grpSp>
      <p:grpSp>
        <p:nvGrpSpPr>
          <p:cNvPr id="349" name="Google Shape;349;p23"/>
          <p:cNvGrpSpPr/>
          <p:nvPr/>
        </p:nvGrpSpPr>
        <p:grpSpPr>
          <a:xfrm>
            <a:off x="12250289" y="6490036"/>
            <a:ext cx="551690" cy="551690"/>
            <a:chOff x="63500" y="63500"/>
            <a:chExt cx="551688" cy="551688"/>
          </a:xfrm>
        </p:grpSpPr>
        <p:sp>
          <p:nvSpPr>
            <p:cNvPr id="350" name="Google Shape;350;p23">
              <a:hlinkClick r:id="rId9"/>
            </p:cNvPr>
            <p:cNvSpPr/>
            <p:nvPr/>
          </p:nvSpPr>
          <p:spPr>
            <a:xfrm>
              <a:off x="63500" y="63500"/>
              <a:ext cx="551688" cy="551688"/>
            </a:xfrm>
            <a:custGeom>
              <a:rect b="b" l="l" r="r" t="t"/>
              <a:pathLst>
                <a:path extrusionOk="0" h="551688" w="551688">
                  <a:moveTo>
                    <a:pt x="500380" y="387350"/>
                  </a:moveTo>
                  <a:cubicBezTo>
                    <a:pt x="499110" y="414274"/>
                    <a:pt x="494665" y="428879"/>
                    <a:pt x="490855" y="438531"/>
                  </a:cubicBezTo>
                  <a:cubicBezTo>
                    <a:pt x="485775" y="451358"/>
                    <a:pt x="479806" y="460629"/>
                    <a:pt x="470154" y="470281"/>
                  </a:cubicBezTo>
                  <a:cubicBezTo>
                    <a:pt x="460502" y="479933"/>
                    <a:pt x="451358" y="485902"/>
                    <a:pt x="438531" y="490855"/>
                  </a:cubicBezTo>
                  <a:cubicBezTo>
                    <a:pt x="428879" y="494665"/>
                    <a:pt x="414147" y="499110"/>
                    <a:pt x="387223" y="500380"/>
                  </a:cubicBezTo>
                  <a:cubicBezTo>
                    <a:pt x="358140" y="501650"/>
                    <a:pt x="349504" y="501904"/>
                    <a:pt x="275717" y="501904"/>
                  </a:cubicBezTo>
                  <a:cubicBezTo>
                    <a:pt x="201930" y="501904"/>
                    <a:pt x="193294" y="501650"/>
                    <a:pt x="164211" y="500380"/>
                  </a:cubicBezTo>
                  <a:cubicBezTo>
                    <a:pt x="137287" y="499110"/>
                    <a:pt x="122682" y="494538"/>
                    <a:pt x="113030" y="490855"/>
                  </a:cubicBezTo>
                  <a:cubicBezTo>
                    <a:pt x="100076" y="485902"/>
                    <a:pt x="90932" y="479933"/>
                    <a:pt x="81280" y="470281"/>
                  </a:cubicBezTo>
                  <a:cubicBezTo>
                    <a:pt x="71628" y="460629"/>
                    <a:pt x="65532" y="451485"/>
                    <a:pt x="60579" y="438531"/>
                  </a:cubicBezTo>
                  <a:cubicBezTo>
                    <a:pt x="56896" y="428879"/>
                    <a:pt x="52324" y="414147"/>
                    <a:pt x="51054" y="387350"/>
                  </a:cubicBezTo>
                  <a:cubicBezTo>
                    <a:pt x="49657" y="358267"/>
                    <a:pt x="49403" y="349504"/>
                    <a:pt x="49403" y="275971"/>
                  </a:cubicBezTo>
                  <a:cubicBezTo>
                    <a:pt x="49403" y="202184"/>
                    <a:pt x="49657" y="193548"/>
                    <a:pt x="51054" y="164465"/>
                  </a:cubicBezTo>
                  <a:cubicBezTo>
                    <a:pt x="52197" y="137541"/>
                    <a:pt x="56769" y="122936"/>
                    <a:pt x="60579" y="113157"/>
                  </a:cubicBezTo>
                  <a:cubicBezTo>
                    <a:pt x="65532" y="100330"/>
                    <a:pt x="71501" y="91186"/>
                    <a:pt x="81280" y="81534"/>
                  </a:cubicBezTo>
                  <a:cubicBezTo>
                    <a:pt x="91059" y="71882"/>
                    <a:pt x="100076" y="65913"/>
                    <a:pt x="113030" y="60833"/>
                  </a:cubicBezTo>
                  <a:cubicBezTo>
                    <a:pt x="122682" y="57023"/>
                    <a:pt x="137287" y="52578"/>
                    <a:pt x="164211" y="51308"/>
                  </a:cubicBezTo>
                  <a:cubicBezTo>
                    <a:pt x="193294" y="50038"/>
                    <a:pt x="201930" y="49657"/>
                    <a:pt x="275717" y="49657"/>
                  </a:cubicBezTo>
                  <a:cubicBezTo>
                    <a:pt x="349504" y="49657"/>
                    <a:pt x="358140" y="50038"/>
                    <a:pt x="387223" y="51308"/>
                  </a:cubicBezTo>
                  <a:cubicBezTo>
                    <a:pt x="414147" y="52578"/>
                    <a:pt x="428752" y="57023"/>
                    <a:pt x="438531" y="60833"/>
                  </a:cubicBezTo>
                  <a:cubicBezTo>
                    <a:pt x="451358" y="65913"/>
                    <a:pt x="460629" y="71882"/>
                    <a:pt x="470154" y="81534"/>
                  </a:cubicBezTo>
                  <a:cubicBezTo>
                    <a:pt x="479679" y="91186"/>
                    <a:pt x="485902" y="100330"/>
                    <a:pt x="490855" y="113157"/>
                  </a:cubicBezTo>
                  <a:cubicBezTo>
                    <a:pt x="494538" y="122936"/>
                    <a:pt x="499110" y="137541"/>
                    <a:pt x="500380" y="164465"/>
                  </a:cubicBezTo>
                  <a:cubicBezTo>
                    <a:pt x="501777" y="193548"/>
                    <a:pt x="502031" y="202184"/>
                    <a:pt x="502031" y="275971"/>
                  </a:cubicBezTo>
                  <a:cubicBezTo>
                    <a:pt x="502031" y="349631"/>
                    <a:pt x="501650" y="358267"/>
                    <a:pt x="500380" y="387350"/>
                  </a:cubicBezTo>
                  <a:close/>
                  <a:moveTo>
                    <a:pt x="550037" y="162179"/>
                  </a:moveTo>
                  <a:cubicBezTo>
                    <a:pt x="548640" y="132842"/>
                    <a:pt x="544068" y="112649"/>
                    <a:pt x="537210" y="95250"/>
                  </a:cubicBezTo>
                  <a:cubicBezTo>
                    <a:pt x="530225" y="77089"/>
                    <a:pt x="520827" y="61722"/>
                    <a:pt x="505460" y="46355"/>
                  </a:cubicBezTo>
                  <a:cubicBezTo>
                    <a:pt x="490093" y="30988"/>
                    <a:pt x="474726" y="21590"/>
                    <a:pt x="456565" y="14605"/>
                  </a:cubicBezTo>
                  <a:cubicBezTo>
                    <a:pt x="439039" y="7620"/>
                    <a:pt x="419100" y="2921"/>
                    <a:pt x="389636" y="1651"/>
                  </a:cubicBezTo>
                  <a:cubicBezTo>
                    <a:pt x="360172" y="254"/>
                    <a:pt x="350774" y="0"/>
                    <a:pt x="275844" y="0"/>
                  </a:cubicBezTo>
                  <a:cubicBezTo>
                    <a:pt x="200914" y="0"/>
                    <a:pt x="191516" y="254"/>
                    <a:pt x="162052" y="1651"/>
                  </a:cubicBezTo>
                  <a:cubicBezTo>
                    <a:pt x="132715" y="2921"/>
                    <a:pt x="112649" y="7620"/>
                    <a:pt x="95123" y="14478"/>
                  </a:cubicBezTo>
                  <a:cubicBezTo>
                    <a:pt x="77089" y="21590"/>
                    <a:pt x="61722" y="30988"/>
                    <a:pt x="46355" y="46228"/>
                  </a:cubicBezTo>
                  <a:cubicBezTo>
                    <a:pt x="30988" y="61468"/>
                    <a:pt x="21590" y="76962"/>
                    <a:pt x="14478" y="95123"/>
                  </a:cubicBezTo>
                  <a:cubicBezTo>
                    <a:pt x="7620" y="112649"/>
                    <a:pt x="3048" y="132715"/>
                    <a:pt x="1651" y="162052"/>
                  </a:cubicBezTo>
                  <a:cubicBezTo>
                    <a:pt x="381" y="191516"/>
                    <a:pt x="0" y="200914"/>
                    <a:pt x="0" y="275844"/>
                  </a:cubicBezTo>
                  <a:cubicBezTo>
                    <a:pt x="0" y="350774"/>
                    <a:pt x="381" y="360172"/>
                    <a:pt x="1651" y="389509"/>
                  </a:cubicBezTo>
                  <a:cubicBezTo>
                    <a:pt x="3048" y="418846"/>
                    <a:pt x="7747" y="438912"/>
                    <a:pt x="14478" y="456438"/>
                  </a:cubicBezTo>
                  <a:cubicBezTo>
                    <a:pt x="21590" y="474472"/>
                    <a:pt x="30988" y="489966"/>
                    <a:pt x="46355" y="505333"/>
                  </a:cubicBezTo>
                  <a:cubicBezTo>
                    <a:pt x="61722" y="520700"/>
                    <a:pt x="77089" y="530098"/>
                    <a:pt x="95123" y="537210"/>
                  </a:cubicBezTo>
                  <a:cubicBezTo>
                    <a:pt x="112776" y="544068"/>
                    <a:pt x="132715" y="548640"/>
                    <a:pt x="162052" y="550037"/>
                  </a:cubicBezTo>
                  <a:cubicBezTo>
                    <a:pt x="191389" y="551434"/>
                    <a:pt x="200914" y="551688"/>
                    <a:pt x="275844" y="551688"/>
                  </a:cubicBezTo>
                  <a:cubicBezTo>
                    <a:pt x="350774" y="551688"/>
                    <a:pt x="360172" y="551307"/>
                    <a:pt x="389636" y="550037"/>
                  </a:cubicBezTo>
                  <a:cubicBezTo>
                    <a:pt x="419100" y="548767"/>
                    <a:pt x="439039" y="544068"/>
                    <a:pt x="456565" y="537210"/>
                  </a:cubicBezTo>
                  <a:cubicBezTo>
                    <a:pt x="474726" y="530098"/>
                    <a:pt x="490093" y="520700"/>
                    <a:pt x="505460" y="505333"/>
                  </a:cubicBezTo>
                  <a:cubicBezTo>
                    <a:pt x="520827" y="489966"/>
                    <a:pt x="530225" y="474599"/>
                    <a:pt x="537210" y="456438"/>
                  </a:cubicBezTo>
                  <a:cubicBezTo>
                    <a:pt x="544068" y="438912"/>
                    <a:pt x="548767" y="418846"/>
                    <a:pt x="550037" y="389509"/>
                  </a:cubicBezTo>
                  <a:cubicBezTo>
                    <a:pt x="551307" y="360172"/>
                    <a:pt x="551688" y="350647"/>
                    <a:pt x="551688" y="275844"/>
                  </a:cubicBezTo>
                  <a:cubicBezTo>
                    <a:pt x="551688" y="201041"/>
                    <a:pt x="551307" y="191516"/>
                    <a:pt x="550037" y="162052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3">
              <a:hlinkClick r:id="rId10"/>
            </p:cNvPr>
            <p:cNvSpPr/>
            <p:nvPr/>
          </p:nvSpPr>
          <p:spPr>
            <a:xfrm>
              <a:off x="197739" y="197612"/>
              <a:ext cx="283337" cy="283337"/>
            </a:xfrm>
            <a:custGeom>
              <a:rect b="b" l="l" r="r" t="t"/>
              <a:pathLst>
                <a:path extrusionOk="0" h="283337" w="283337">
                  <a:moveTo>
                    <a:pt x="141605" y="233680"/>
                  </a:moveTo>
                  <a:cubicBezTo>
                    <a:pt x="90805" y="233680"/>
                    <a:pt x="49657" y="192532"/>
                    <a:pt x="49657" y="141732"/>
                  </a:cubicBezTo>
                  <a:cubicBezTo>
                    <a:pt x="49657" y="90932"/>
                    <a:pt x="90805" y="49657"/>
                    <a:pt x="141605" y="49657"/>
                  </a:cubicBezTo>
                  <a:cubicBezTo>
                    <a:pt x="192405" y="49657"/>
                    <a:pt x="233680" y="90805"/>
                    <a:pt x="233680" y="141732"/>
                  </a:cubicBezTo>
                  <a:cubicBezTo>
                    <a:pt x="233680" y="192659"/>
                    <a:pt x="192405" y="233680"/>
                    <a:pt x="141605" y="233680"/>
                  </a:cubicBezTo>
                  <a:close/>
                  <a:moveTo>
                    <a:pt x="141605" y="0"/>
                  </a:moveTo>
                  <a:cubicBezTo>
                    <a:pt x="63373" y="0"/>
                    <a:pt x="0" y="63500"/>
                    <a:pt x="0" y="141732"/>
                  </a:cubicBezTo>
                  <a:cubicBezTo>
                    <a:pt x="0" y="219964"/>
                    <a:pt x="63373" y="283337"/>
                    <a:pt x="141605" y="283337"/>
                  </a:cubicBezTo>
                  <a:cubicBezTo>
                    <a:pt x="219837" y="283337"/>
                    <a:pt x="283337" y="219837"/>
                    <a:pt x="283337" y="141732"/>
                  </a:cubicBezTo>
                  <a:cubicBezTo>
                    <a:pt x="283337" y="63627"/>
                    <a:pt x="219837" y="0"/>
                    <a:pt x="141605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2" name="Google Shape;352;p23">
            <a:hlinkClick r:id="rId11"/>
          </p:cNvPr>
          <p:cNvSpPr/>
          <p:nvPr/>
        </p:nvSpPr>
        <p:spPr>
          <a:xfrm>
            <a:off x="12262197" y="5436851"/>
            <a:ext cx="527965" cy="527965"/>
          </a:xfrm>
          <a:custGeom>
            <a:rect b="b" l="l" r="r" t="t"/>
            <a:pathLst>
              <a:path extrusionOk="0" h="527965" w="527965">
                <a:moveTo>
                  <a:pt x="0" y="0"/>
                </a:moveTo>
                <a:lnTo>
                  <a:pt x="527964" y="0"/>
                </a:lnTo>
                <a:lnTo>
                  <a:pt x="527964" y="527965"/>
                </a:lnTo>
                <a:lnTo>
                  <a:pt x="0" y="527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53" name="Google Shape;353;p23"/>
          <p:cNvGrpSpPr/>
          <p:nvPr/>
        </p:nvGrpSpPr>
        <p:grpSpPr>
          <a:xfrm>
            <a:off x="12955782" y="4354326"/>
            <a:ext cx="48086" cy="1658115"/>
            <a:chOff x="0" y="-95250"/>
            <a:chExt cx="12653" cy="436301"/>
          </a:xfrm>
        </p:grpSpPr>
        <p:sp>
          <p:nvSpPr>
            <p:cNvPr id="354" name="Google Shape;354;p23"/>
            <p:cNvSpPr/>
            <p:nvPr/>
          </p:nvSpPr>
          <p:spPr>
            <a:xfrm>
              <a:off x="0" y="0"/>
              <a:ext cx="12653" cy="341051"/>
            </a:xfrm>
            <a:custGeom>
              <a:rect b="b" l="l" r="r" t="t"/>
              <a:pathLst>
                <a:path extrusionOk="0" h="341051" w="12653">
                  <a:moveTo>
                    <a:pt x="0" y="0"/>
                  </a:moveTo>
                  <a:lnTo>
                    <a:pt x="12653" y="0"/>
                  </a:lnTo>
                  <a:lnTo>
                    <a:pt x="12653" y="341051"/>
                  </a:lnTo>
                  <a:lnTo>
                    <a:pt x="0" y="341051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355" name="Google Shape;355;p23"/>
            <p:cNvSpPr txBox="1"/>
            <p:nvPr/>
          </p:nvSpPr>
          <p:spPr>
            <a:xfrm>
              <a:off x="0" y="-95250"/>
              <a:ext cx="12653" cy="436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12955782" y="6095266"/>
            <a:ext cx="48086" cy="977317"/>
            <a:chOff x="0" y="-95250"/>
            <a:chExt cx="12653" cy="257163"/>
          </a:xfrm>
        </p:grpSpPr>
        <p:sp>
          <p:nvSpPr>
            <p:cNvPr id="357" name="Google Shape;357;p23"/>
            <p:cNvSpPr/>
            <p:nvPr/>
          </p:nvSpPr>
          <p:spPr>
            <a:xfrm>
              <a:off x="0" y="0"/>
              <a:ext cx="12653" cy="161913"/>
            </a:xfrm>
            <a:custGeom>
              <a:rect b="b" l="l" r="r" t="t"/>
              <a:pathLst>
                <a:path extrusionOk="0" h="161913" w="12653">
                  <a:moveTo>
                    <a:pt x="0" y="0"/>
                  </a:moveTo>
                  <a:lnTo>
                    <a:pt x="12653" y="0"/>
                  </a:lnTo>
                  <a:lnTo>
                    <a:pt x="12653" y="161913"/>
                  </a:lnTo>
                  <a:lnTo>
                    <a:pt x="0" y="161913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358" name="Google Shape;358;p23"/>
            <p:cNvSpPr txBox="1"/>
            <p:nvPr/>
          </p:nvSpPr>
          <p:spPr>
            <a:xfrm>
              <a:off x="0" y="-95250"/>
              <a:ext cx="12653" cy="257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9" name="Google Shape;359;p23"/>
          <p:cNvSpPr txBox="1"/>
          <p:nvPr/>
        </p:nvSpPr>
        <p:spPr>
          <a:xfrm>
            <a:off x="13245298" y="6338986"/>
            <a:ext cx="2424579" cy="60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@ispn_brasil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3"/>
          <p:cNvSpPr txBox="1"/>
          <p:nvPr/>
        </p:nvSpPr>
        <p:spPr>
          <a:xfrm>
            <a:off x="13245298" y="4751488"/>
            <a:ext cx="3299012" cy="1495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Instituto Sociedade, População e Natureza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(ISPN)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2E3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23"/>
          <p:cNvSpPr/>
          <p:nvPr/>
        </p:nvSpPr>
        <p:spPr>
          <a:xfrm>
            <a:off x="12141231" y="3191208"/>
            <a:ext cx="4083665" cy="1102589"/>
          </a:xfrm>
          <a:custGeom>
            <a:rect b="b" l="l" r="r" t="t"/>
            <a:pathLst>
              <a:path extrusionOk="0" h="1102589" w="4083665">
                <a:moveTo>
                  <a:pt x="0" y="0"/>
                </a:moveTo>
                <a:lnTo>
                  <a:pt x="4083665" y="0"/>
                </a:lnTo>
                <a:lnTo>
                  <a:pt x="4083665" y="1102590"/>
                </a:lnTo>
                <a:lnTo>
                  <a:pt x="0" y="1102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3"/>
          <p:cNvSpPr txBox="1"/>
          <p:nvPr/>
        </p:nvSpPr>
        <p:spPr>
          <a:xfrm>
            <a:off x="13198824" y="3201600"/>
            <a:ext cx="30261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47"/>
              <a:buFont typeface="Arial"/>
              <a:buNone/>
            </a:pPr>
            <a:r>
              <a:rPr b="1" i="0" lang="en-US" sz="3847" u="sng" cap="none" strike="noStrike">
                <a:solidFill>
                  <a:srgbClr val="F2E3C8"/>
                </a:solidFill>
                <a:latin typeface="Play"/>
                <a:ea typeface="Play"/>
                <a:cs typeface="Play"/>
                <a:sym typeface="Play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ispn.org.br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23"/>
          <p:cNvSpPr/>
          <p:nvPr/>
        </p:nvSpPr>
        <p:spPr>
          <a:xfrm rot="6954553">
            <a:off x="-1305128" y="-1265771"/>
            <a:ext cx="5441296" cy="3607854"/>
          </a:xfrm>
          <a:custGeom>
            <a:rect b="b" l="l" r="r" t="t"/>
            <a:pathLst>
              <a:path extrusionOk="0" h="3607854" w="5441296">
                <a:moveTo>
                  <a:pt x="0" y="0"/>
                </a:moveTo>
                <a:lnTo>
                  <a:pt x="5441296" y="0"/>
                </a:lnTo>
                <a:lnTo>
                  <a:pt x="5441296" y="3607854"/>
                </a:lnTo>
                <a:lnTo>
                  <a:pt x="0" y="3607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3"/>
          <p:cNvSpPr/>
          <p:nvPr/>
        </p:nvSpPr>
        <p:spPr>
          <a:xfrm rot="-4885205">
            <a:off x="16142446" y="5686505"/>
            <a:ext cx="5373489" cy="4456215"/>
          </a:xfrm>
          <a:custGeom>
            <a:rect b="b" l="l" r="r" t="t"/>
            <a:pathLst>
              <a:path extrusionOk="0" h="2472296" w="3728669">
                <a:moveTo>
                  <a:pt x="0" y="0"/>
                </a:moveTo>
                <a:lnTo>
                  <a:pt x="3728669" y="0"/>
                </a:lnTo>
                <a:lnTo>
                  <a:pt x="3728669" y="2472296"/>
                </a:lnTo>
                <a:lnTo>
                  <a:pt x="0" y="2472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37f090297_0_0"/>
          <p:cNvSpPr/>
          <p:nvPr/>
        </p:nvSpPr>
        <p:spPr>
          <a:xfrm flipH="1" rot="131915">
            <a:off x="10090252" y="-3115407"/>
            <a:ext cx="11325171" cy="15828066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3f37f090297_0_0"/>
          <p:cNvSpPr txBox="1"/>
          <p:nvPr/>
        </p:nvSpPr>
        <p:spPr>
          <a:xfrm>
            <a:off x="271500" y="1358450"/>
            <a:ext cx="9206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lang="en-US" sz="4800" u="sng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FORESTS, PEOPLE, CLIMATE</a:t>
            </a:r>
            <a:r>
              <a:rPr b="1" lang="en-US" sz="4800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 </a:t>
            </a:r>
            <a:r>
              <a:rPr b="1" lang="en-US" sz="4800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  <a:t>(FPC)</a:t>
            </a:r>
            <a:endParaRPr b="0" i="0" sz="4800" u="none" cap="none" strike="noStrike">
              <a:solidFill>
                <a:srgbClr val="F28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3f37f090297_0_0"/>
          <p:cNvSpPr txBox="1"/>
          <p:nvPr/>
        </p:nvSpPr>
        <p:spPr>
          <a:xfrm>
            <a:off x="250050" y="2097338"/>
            <a:ext cx="9249000" cy="6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 u="sng">
              <a:solidFill>
                <a:srgbClr val="F28627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É uma colaboração de financiadores filantrópicos, sociedade civil e organizações comunitárias que buscam </a:t>
            </a:r>
            <a:r>
              <a:rPr lang="en-US" sz="3000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interromper e reverter </a:t>
            </a:r>
            <a:endParaRPr sz="3000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o desmatamento tropical</a:t>
            </a:r>
            <a:r>
              <a:rPr lang="en-US" sz="2800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, para isso apoiam um desenvolvimento justo e sustentável.</a:t>
            </a:r>
            <a:br>
              <a:rPr lang="en-US" sz="2300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br>
              <a:rPr lang="en-US" sz="2300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r>
              <a:rPr lang="en-US" sz="2000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Por meio dessa colaboração, organizações comunitárias, ONGs, financiadores e outros especialistas se unem para identificar prioridades estratégicas que devem ser abordadas para deter e reverter o desmatamento, mobilizar o financiamento para essas prioridades e conectar-se e fortalecer redes mais amplas de parceitros para direcionar recursos para apoiar o trabalho.</a:t>
            </a:r>
            <a:br>
              <a:rPr lang="en-US" sz="2000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</a:br>
            <a:br>
              <a:rPr lang="en-US" sz="2000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A estratégia FPC foca em garantir que o financimento flua para onde é mais necessário, entre Povos Indígenas, Quilombolas e Comunidades Locais em países de Florestas Tropicais.</a:t>
            </a:r>
            <a:endParaRPr sz="27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2" name="Google Shape;102;g3f37f090297_0_0"/>
          <p:cNvPicPr preferRelativeResize="0"/>
          <p:nvPr/>
        </p:nvPicPr>
        <p:blipFill rotWithShape="1">
          <a:blip r:embed="rId3">
            <a:alphaModFix/>
          </a:blip>
          <a:srcRect b="0" l="9993" r="8435" t="17918"/>
          <a:stretch/>
        </p:blipFill>
        <p:spPr>
          <a:xfrm>
            <a:off x="10893650" y="1971525"/>
            <a:ext cx="6452051" cy="291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f37f090297_0_0"/>
          <p:cNvPicPr preferRelativeResize="0"/>
          <p:nvPr/>
        </p:nvPicPr>
        <p:blipFill rotWithShape="1">
          <a:blip r:embed="rId4">
            <a:alphaModFix/>
          </a:blip>
          <a:srcRect b="0" l="9993" r="8435" t="0"/>
          <a:stretch/>
        </p:blipFill>
        <p:spPr>
          <a:xfrm>
            <a:off x="10893650" y="4886450"/>
            <a:ext cx="6452049" cy="304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f37f090297_0_0"/>
          <p:cNvSpPr/>
          <p:nvPr/>
        </p:nvSpPr>
        <p:spPr>
          <a:xfrm>
            <a:off x="9270311" y="6620126"/>
            <a:ext cx="1513448" cy="3044997"/>
          </a:xfrm>
          <a:custGeom>
            <a:rect b="b" l="l" r="r" t="t"/>
            <a:pathLst>
              <a:path extrusionOk="0" h="4128809" w="2258877">
                <a:moveTo>
                  <a:pt x="0" y="0"/>
                </a:moveTo>
                <a:lnTo>
                  <a:pt x="2258877" y="0"/>
                </a:lnTo>
                <a:lnTo>
                  <a:pt x="2258877" y="4128809"/>
                </a:lnTo>
                <a:lnTo>
                  <a:pt x="0" y="41288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2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37f090297_0_8"/>
          <p:cNvSpPr/>
          <p:nvPr/>
        </p:nvSpPr>
        <p:spPr>
          <a:xfrm flipH="1" rot="-1645401">
            <a:off x="12884854" y="-3361161"/>
            <a:ext cx="7411973" cy="1064101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F286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3f37f090297_0_8"/>
          <p:cNvSpPr txBox="1"/>
          <p:nvPr/>
        </p:nvSpPr>
        <p:spPr>
          <a:xfrm>
            <a:off x="717330" y="617888"/>
            <a:ext cx="10499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lang="en-US" sz="66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5 objetivos </a:t>
            </a:r>
            <a:r>
              <a:rPr b="1" lang="en-US" sz="6600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  <a:t>FPC</a:t>
            </a:r>
            <a:endParaRPr b="0" i="0" sz="6600" u="none" cap="none" strike="noStrike">
              <a:solidFill>
                <a:srgbClr val="F28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37f090297_0_8"/>
          <p:cNvSpPr/>
          <p:nvPr/>
        </p:nvSpPr>
        <p:spPr>
          <a:xfrm rot="-123931">
            <a:off x="12894725" y="-3009306"/>
            <a:ext cx="6314220" cy="9065020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81820" r="-1722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g3f37f090297_0_8"/>
          <p:cNvCxnSpPr>
            <a:stCxn id="113" idx="2"/>
            <a:endCxn id="114" idx="0"/>
          </p:cNvCxnSpPr>
          <p:nvPr/>
        </p:nvCxnSpPr>
        <p:spPr>
          <a:xfrm rot="5400000">
            <a:off x="4140777" y="4405237"/>
            <a:ext cx="1326600" cy="5596500"/>
          </a:xfrm>
          <a:prstGeom prst="bentConnector3">
            <a:avLst>
              <a:gd fmla="val 49999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g3f37f090297_0_8"/>
          <p:cNvCxnSpPr>
            <a:stCxn id="113" idx="2"/>
            <a:endCxn id="116" idx="0"/>
          </p:cNvCxnSpPr>
          <p:nvPr/>
        </p:nvCxnSpPr>
        <p:spPr>
          <a:xfrm rot="5400000">
            <a:off x="5975577" y="6240037"/>
            <a:ext cx="1326600" cy="19269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7" name="Google Shape;117;g3f37f090297_0_8"/>
          <p:cNvCxnSpPr/>
          <p:nvPr/>
        </p:nvCxnSpPr>
        <p:spPr>
          <a:xfrm rot="5400000">
            <a:off x="7377068" y="7080937"/>
            <a:ext cx="472500" cy="6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" name="Google Shape;118;g3f37f090297_0_8"/>
          <p:cNvCxnSpPr>
            <a:stCxn id="113" idx="2"/>
            <a:endCxn id="119" idx="0"/>
          </p:cNvCxnSpPr>
          <p:nvPr/>
        </p:nvCxnSpPr>
        <p:spPr>
          <a:xfrm flipH="1" rot="-5400000">
            <a:off x="9566427" y="4576087"/>
            <a:ext cx="1326600" cy="5254800"/>
          </a:xfrm>
          <a:prstGeom prst="bentConnector3">
            <a:avLst>
              <a:gd fmla="val 49997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g3f37f090297_0_8"/>
          <p:cNvCxnSpPr>
            <a:stCxn id="113" idx="2"/>
            <a:endCxn id="121" idx="0"/>
          </p:cNvCxnSpPr>
          <p:nvPr/>
        </p:nvCxnSpPr>
        <p:spPr>
          <a:xfrm flipH="1" rot="-5400000">
            <a:off x="11354877" y="2787637"/>
            <a:ext cx="1326600" cy="8831700"/>
          </a:xfrm>
          <a:prstGeom prst="bentConnector3">
            <a:avLst>
              <a:gd fmla="val 49997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" name="Google Shape;122;g3f37f090297_0_8"/>
          <p:cNvSpPr txBox="1"/>
          <p:nvPr/>
        </p:nvSpPr>
        <p:spPr>
          <a:xfrm>
            <a:off x="17113575" y="9952974"/>
            <a:ext cx="1097400" cy="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800">
                <a:solidFill>
                  <a:srgbClr val="3F3F3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‹#›</a:t>
            </a:fld>
            <a:endParaRPr b="1" sz="1800">
              <a:solidFill>
                <a:srgbClr val="3F3F3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23" name="Google Shape;123;g3f37f090297_0_8"/>
          <p:cNvSpPr/>
          <p:nvPr/>
        </p:nvSpPr>
        <p:spPr>
          <a:xfrm>
            <a:off x="4967127" y="5191001"/>
            <a:ext cx="5270400" cy="537900"/>
          </a:xfrm>
          <a:prstGeom prst="rect">
            <a:avLst/>
          </a:prstGeom>
          <a:solidFill>
            <a:srgbClr val="93B04B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g3f37f090297_0_8"/>
          <p:cNvSpPr/>
          <p:nvPr/>
        </p:nvSpPr>
        <p:spPr>
          <a:xfrm>
            <a:off x="4967127" y="5959803"/>
            <a:ext cx="5270400" cy="537900"/>
          </a:xfrm>
          <a:prstGeom prst="rect">
            <a:avLst/>
          </a:prstGeom>
          <a:solidFill>
            <a:srgbClr val="54A69E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5" name="Google Shape;125;g3f37f090297_0_8"/>
          <p:cNvSpPr txBox="1"/>
          <p:nvPr/>
        </p:nvSpPr>
        <p:spPr>
          <a:xfrm>
            <a:off x="4516977" y="5294086"/>
            <a:ext cx="6170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Propósito Estratégico</a:t>
            </a:r>
            <a:endParaRPr b="0" i="0" sz="3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4" name="Google Shape;114;g3f37f090297_0_8"/>
          <p:cNvSpPr txBox="1"/>
          <p:nvPr/>
        </p:nvSpPr>
        <p:spPr>
          <a:xfrm>
            <a:off x="475613" y="7866772"/>
            <a:ext cx="306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OBJETIVO 1 </a:t>
            </a:r>
            <a:endParaRPr b="1" i="0" sz="1700" u="none" cap="none" strike="noStrike">
              <a:solidFill>
                <a:srgbClr val="D94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3" name="Google Shape;113;g3f37f090297_0_8"/>
          <p:cNvSpPr txBox="1"/>
          <p:nvPr/>
        </p:nvSpPr>
        <p:spPr>
          <a:xfrm>
            <a:off x="4516977" y="6062887"/>
            <a:ext cx="6170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Objetivos Estratégicos</a:t>
            </a:r>
            <a:endParaRPr b="0" i="0" sz="3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6" name="Google Shape;126;g3f37f090297_0_8"/>
          <p:cNvSpPr/>
          <p:nvPr/>
        </p:nvSpPr>
        <p:spPr>
          <a:xfrm>
            <a:off x="278426" y="8241508"/>
            <a:ext cx="3454500" cy="7884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APOIAR OS DIREITOS E A 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GOVERNANÇA DE PI, Q &amp; CL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6" name="Google Shape;116;g3f37f090297_0_8"/>
          <p:cNvSpPr txBox="1"/>
          <p:nvPr/>
        </p:nvSpPr>
        <p:spPr>
          <a:xfrm>
            <a:off x="4145129" y="7866772"/>
            <a:ext cx="306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OBJETIVO 2 </a:t>
            </a:r>
            <a:endParaRPr b="1" i="0" sz="1700" u="none" cap="none" strike="noStrike">
              <a:solidFill>
                <a:srgbClr val="D94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" name="Google Shape;127;g3f37f090297_0_8"/>
          <p:cNvSpPr/>
          <p:nvPr/>
        </p:nvSpPr>
        <p:spPr>
          <a:xfrm>
            <a:off x="3947941" y="8241508"/>
            <a:ext cx="3454500" cy="7884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ACELERAR A IMPLEMENTAÇÃO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DA SOCIOBIOECONOMIA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8" name="Google Shape;128;g3f37f090297_0_8"/>
          <p:cNvSpPr txBox="1"/>
          <p:nvPr/>
        </p:nvSpPr>
        <p:spPr>
          <a:xfrm>
            <a:off x="7734043" y="7866772"/>
            <a:ext cx="306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54A69E"/>
                </a:solidFill>
                <a:latin typeface="Poppins"/>
                <a:ea typeface="Poppins"/>
                <a:cs typeface="Poppins"/>
                <a:sym typeface="Poppins"/>
              </a:rPr>
              <a:t>OBJETIVO 3 </a:t>
            </a:r>
            <a:endParaRPr b="1" i="0" sz="1700" u="none" cap="none" strike="noStrike">
              <a:solidFill>
                <a:srgbClr val="54A69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9" name="Google Shape;129;g3f37f090297_0_8"/>
          <p:cNvSpPr/>
          <p:nvPr/>
        </p:nvSpPr>
        <p:spPr>
          <a:xfrm>
            <a:off x="7553081" y="8241508"/>
            <a:ext cx="3454500" cy="7884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ASSEGURAR INDÚSTRIAS LIVRES DE CONFLITO E DE DESMATAMENTO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" name="Google Shape;119;g3f37f090297_0_8"/>
          <p:cNvSpPr txBox="1"/>
          <p:nvPr/>
        </p:nvSpPr>
        <p:spPr>
          <a:xfrm>
            <a:off x="11327018" y="7866772"/>
            <a:ext cx="306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54A69E"/>
                </a:solidFill>
                <a:latin typeface="Poppins"/>
                <a:ea typeface="Poppins"/>
                <a:cs typeface="Poppins"/>
                <a:sym typeface="Poppins"/>
              </a:rPr>
              <a:t>OBJETIVO 4 </a:t>
            </a:r>
            <a:endParaRPr b="1" i="0" sz="1700" u="none" cap="none" strike="noStrike">
              <a:solidFill>
                <a:srgbClr val="54A69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" name="Google Shape;130;g3f37f090297_0_8"/>
          <p:cNvSpPr/>
          <p:nvPr/>
        </p:nvSpPr>
        <p:spPr>
          <a:xfrm>
            <a:off x="11129831" y="8241508"/>
            <a:ext cx="3454500" cy="7884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MOBILIZAR APOIO POPULAR, ECONÔMICO E POLÍTICO</a:t>
            </a:r>
            <a:endParaRPr b="1" i="0" sz="17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1" name="Google Shape;121;g3f37f090297_0_8"/>
          <p:cNvSpPr txBox="1"/>
          <p:nvPr/>
        </p:nvSpPr>
        <p:spPr>
          <a:xfrm>
            <a:off x="14903769" y="7866772"/>
            <a:ext cx="3060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1" i="0" lang="en-US" sz="2100" u="none" cap="none" strike="noStrike">
                <a:solidFill>
                  <a:srgbClr val="54A69E"/>
                </a:solidFill>
                <a:latin typeface="Poppins"/>
                <a:ea typeface="Poppins"/>
                <a:cs typeface="Poppins"/>
                <a:sym typeface="Poppins"/>
              </a:rPr>
              <a:t>OBJETIVO 5</a:t>
            </a:r>
            <a:endParaRPr b="1" i="0" sz="1700" u="none" cap="none" strike="noStrike">
              <a:solidFill>
                <a:srgbClr val="54A69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g3f37f090297_0_8"/>
          <p:cNvSpPr/>
          <p:nvPr/>
        </p:nvSpPr>
        <p:spPr>
          <a:xfrm>
            <a:off x="14706581" y="8241508"/>
            <a:ext cx="3454500" cy="7884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AVANÇAR A REGULARIZAÇÃO FUNDIÁRIA E APOIAR  POLÍTICAS CLIMÁTICAS E DE BIODIVERSIDADE</a:t>
            </a:r>
            <a:endParaRPr b="1" i="0" sz="15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g3f37f090297_0_8"/>
          <p:cNvSpPr txBox="1"/>
          <p:nvPr/>
        </p:nvSpPr>
        <p:spPr>
          <a:xfrm>
            <a:off x="-315275" y="2089097"/>
            <a:ext cx="41901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600" u="none" cap="none" strike="noStrike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A estrutura completa da estratégia</a:t>
            </a:r>
            <a:endParaRPr b="1" i="0" sz="3600" u="none" cap="none" strike="noStrike">
              <a:solidFill>
                <a:srgbClr val="D94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3" name="Google Shape;133;g3f37f090297_0_8"/>
          <p:cNvSpPr txBox="1"/>
          <p:nvPr/>
        </p:nvSpPr>
        <p:spPr>
          <a:xfrm>
            <a:off x="2360376" y="1633701"/>
            <a:ext cx="119787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3F3F3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134" name="Google Shape;134;g3f37f090297_0_8"/>
          <p:cNvCxnSpPr/>
          <p:nvPr/>
        </p:nvCxnSpPr>
        <p:spPr>
          <a:xfrm>
            <a:off x="2360376" y="1970325"/>
            <a:ext cx="15516000" cy="0"/>
          </a:xfrm>
          <a:prstGeom prst="straightConnector1">
            <a:avLst/>
          </a:prstGeom>
          <a:noFill/>
          <a:ln cap="flat" cmpd="sng" w="28575">
            <a:solidFill>
              <a:srgbClr val="A6BF33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35" name="Google Shape;135;g3f37f090297_0_8"/>
          <p:cNvSpPr/>
          <p:nvPr/>
        </p:nvSpPr>
        <p:spPr>
          <a:xfrm>
            <a:off x="4035125" y="2089100"/>
            <a:ext cx="85380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400" lIns="174825" spcFirstLastPara="1" rIns="174825" wrap="square" tIns="87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-US" sz="21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estratégia do FPC Amazônia Brasileira é estruturada em torno de um objetivo de alto nível que orienta a definição de cinco objetivos estratégicos, cada um focado em áreas-chave para tornar a estratégia bem sucedida. Para cada objetivo estratégico, há uma série de resultados e ações que, se alcançados, auxiliarão no avanço dessas áreas-chave. Essa estrutura é sustentada por uma cadeia de pressupostos sólidos e bem fundamentados.</a:t>
            </a:r>
            <a:endParaRPr b="0" i="0" sz="21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6" name="Google Shape;136;g3f37f090297_0_8"/>
          <p:cNvSpPr txBox="1"/>
          <p:nvPr/>
        </p:nvSpPr>
        <p:spPr>
          <a:xfrm>
            <a:off x="5540454" y="9176251"/>
            <a:ext cx="7617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*PI, Q &amp; CL = Povos indígenas, quilombolas e comunidades locais</a:t>
            </a:r>
            <a:endParaRPr b="0" i="0" sz="14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7" name="Google Shape;137;g3f37f090297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17025" y="731602"/>
            <a:ext cx="1253354" cy="788400"/>
          </a:xfrm>
          <a:prstGeom prst="rect">
            <a:avLst/>
          </a:prstGeom>
          <a:solidFill>
            <a:srgbClr val="4F8753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2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37f090297_0_39"/>
          <p:cNvSpPr/>
          <p:nvPr/>
        </p:nvSpPr>
        <p:spPr>
          <a:xfrm flipH="1" rot="-1645401">
            <a:off x="12884854" y="-3361161"/>
            <a:ext cx="7411973" cy="1064101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F286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3f37f090297_0_39"/>
          <p:cNvSpPr txBox="1"/>
          <p:nvPr/>
        </p:nvSpPr>
        <p:spPr>
          <a:xfrm>
            <a:off x="717330" y="617888"/>
            <a:ext cx="10499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lang="en-US" sz="66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O</a:t>
            </a:r>
            <a:r>
              <a:rPr b="1" lang="en-US" sz="66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bjetivos estratégicos </a:t>
            </a:r>
            <a:r>
              <a:rPr b="1" lang="en-US" sz="6600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  <a:t>TAIPAS</a:t>
            </a:r>
            <a:endParaRPr b="0" i="0" sz="6600" u="none" cap="none" strike="noStrike">
              <a:solidFill>
                <a:srgbClr val="F286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3f37f090297_0_39"/>
          <p:cNvSpPr/>
          <p:nvPr/>
        </p:nvSpPr>
        <p:spPr>
          <a:xfrm rot="-123931">
            <a:off x="12894725" y="-3009306"/>
            <a:ext cx="6314220" cy="9065020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81820" r="-17221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g3f37f090297_0_39"/>
          <p:cNvCxnSpPr>
            <a:stCxn id="146" idx="2"/>
            <a:endCxn id="147" idx="0"/>
          </p:cNvCxnSpPr>
          <p:nvPr/>
        </p:nvCxnSpPr>
        <p:spPr>
          <a:xfrm rot="5400000">
            <a:off x="4742627" y="3162787"/>
            <a:ext cx="2095500" cy="5596500"/>
          </a:xfrm>
          <a:prstGeom prst="bentConnector3">
            <a:avLst>
              <a:gd fmla="val 49997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" name="Google Shape;148;g3f37f090297_0_39"/>
          <p:cNvCxnSpPr>
            <a:stCxn id="146" idx="2"/>
            <a:endCxn id="149" idx="0"/>
          </p:cNvCxnSpPr>
          <p:nvPr/>
        </p:nvCxnSpPr>
        <p:spPr>
          <a:xfrm rot="5400000">
            <a:off x="6577427" y="4997587"/>
            <a:ext cx="2095500" cy="1926900"/>
          </a:xfrm>
          <a:prstGeom prst="bentConnector3">
            <a:avLst>
              <a:gd fmla="val 49997" name="adj1"/>
            </a:avLst>
          </a:prstGeom>
          <a:noFill/>
          <a:ln cap="flat" cmpd="sng" w="9525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g3f37f090297_0_39"/>
          <p:cNvCxnSpPr/>
          <p:nvPr/>
        </p:nvCxnSpPr>
        <p:spPr>
          <a:xfrm rot="5400000">
            <a:off x="8363368" y="5454037"/>
            <a:ext cx="472500" cy="60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" name="Google Shape;151;g3f37f090297_0_39"/>
          <p:cNvCxnSpPr/>
          <p:nvPr/>
        </p:nvCxnSpPr>
        <p:spPr>
          <a:xfrm>
            <a:off x="6332327" y="4229037"/>
            <a:ext cx="4512600" cy="1736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g3f37f090297_0_39"/>
          <p:cNvSpPr txBox="1"/>
          <p:nvPr/>
        </p:nvSpPr>
        <p:spPr>
          <a:xfrm>
            <a:off x="17113575" y="9952974"/>
            <a:ext cx="1097400" cy="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67625" lIns="167625" spcFirstLastPara="1" rIns="167625" wrap="square" tIns="1676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800">
                <a:solidFill>
                  <a:srgbClr val="3F3F3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‹#›</a:t>
            </a:fld>
            <a:endParaRPr b="1" sz="1800">
              <a:solidFill>
                <a:srgbClr val="3F3F3F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53" name="Google Shape;153;g3f37f090297_0_39"/>
          <p:cNvSpPr/>
          <p:nvPr/>
        </p:nvSpPr>
        <p:spPr>
          <a:xfrm>
            <a:off x="5953427" y="3564101"/>
            <a:ext cx="5270400" cy="537900"/>
          </a:xfrm>
          <a:prstGeom prst="rect">
            <a:avLst/>
          </a:prstGeom>
          <a:solidFill>
            <a:srgbClr val="93B04B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4" name="Google Shape;154;g3f37f090297_0_39"/>
          <p:cNvSpPr/>
          <p:nvPr/>
        </p:nvSpPr>
        <p:spPr>
          <a:xfrm>
            <a:off x="5953427" y="4332903"/>
            <a:ext cx="5270400" cy="537900"/>
          </a:xfrm>
          <a:prstGeom prst="rect">
            <a:avLst/>
          </a:prstGeom>
          <a:solidFill>
            <a:srgbClr val="54A69E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g3f37f090297_0_39"/>
          <p:cNvSpPr txBox="1"/>
          <p:nvPr/>
        </p:nvSpPr>
        <p:spPr>
          <a:xfrm>
            <a:off x="5503277" y="3667186"/>
            <a:ext cx="6170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Propósito Estratégico</a:t>
            </a:r>
            <a:endParaRPr b="0" i="0" sz="3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" name="Google Shape;147;g3f37f090297_0_39"/>
          <p:cNvSpPr txBox="1"/>
          <p:nvPr/>
        </p:nvSpPr>
        <p:spPr>
          <a:xfrm>
            <a:off x="1461913" y="7008672"/>
            <a:ext cx="3060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D94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g3f37f090297_0_39"/>
          <p:cNvSpPr txBox="1"/>
          <p:nvPr/>
        </p:nvSpPr>
        <p:spPr>
          <a:xfrm>
            <a:off x="5503277" y="4435987"/>
            <a:ext cx="61707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n-US" sz="3100" u="none" cap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Objetivos Estratégicos</a:t>
            </a:r>
            <a:endParaRPr b="0" i="0" sz="3100" u="none" cap="none" strike="noStrike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g3f37f090297_0_39"/>
          <p:cNvSpPr/>
          <p:nvPr/>
        </p:nvSpPr>
        <p:spPr>
          <a:xfrm>
            <a:off x="1264725" y="7383387"/>
            <a:ext cx="3454500" cy="21081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Redes de organizações locais fortalecidas e atuando em defesa de territórios e direitos</a:t>
            </a:r>
            <a:endParaRPr b="1" i="0" sz="20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g3f37f090297_0_39"/>
          <p:cNvSpPr txBox="1"/>
          <p:nvPr/>
        </p:nvSpPr>
        <p:spPr>
          <a:xfrm>
            <a:off x="5131429" y="7008672"/>
            <a:ext cx="3060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A15F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" name="Google Shape;157;g3f37f090297_0_39"/>
          <p:cNvSpPr/>
          <p:nvPr/>
        </p:nvSpPr>
        <p:spPr>
          <a:xfrm>
            <a:off x="4934250" y="7383387"/>
            <a:ext cx="3454500" cy="21081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Instrumentos para governança e gestão de territórios criados e implementados</a:t>
            </a:r>
            <a:endParaRPr b="1" i="0" sz="20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8" name="Google Shape;158;g3f37f090297_0_39"/>
          <p:cNvSpPr txBox="1"/>
          <p:nvPr/>
        </p:nvSpPr>
        <p:spPr>
          <a:xfrm>
            <a:off x="14903769" y="7866772"/>
            <a:ext cx="3060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54A69E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g3f37f090297_0_39"/>
          <p:cNvSpPr txBox="1"/>
          <p:nvPr/>
        </p:nvSpPr>
        <p:spPr>
          <a:xfrm>
            <a:off x="717325" y="2306950"/>
            <a:ext cx="4650300" cy="14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-US" sz="3600">
                <a:solidFill>
                  <a:srgbClr val="D94A4A"/>
                </a:solidFill>
                <a:latin typeface="Poppins"/>
                <a:ea typeface="Poppins"/>
                <a:cs typeface="Poppins"/>
                <a:sym typeface="Poppins"/>
              </a:rPr>
              <a:t>Responsabilidade ISPN</a:t>
            </a:r>
            <a:endParaRPr b="1" i="0" sz="3600" u="none" cap="none" strike="noStrike">
              <a:solidFill>
                <a:srgbClr val="D94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g3f37f090297_0_39"/>
          <p:cNvSpPr txBox="1"/>
          <p:nvPr/>
        </p:nvSpPr>
        <p:spPr>
          <a:xfrm>
            <a:off x="2360376" y="1633701"/>
            <a:ext cx="119787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3F3F3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cxnSp>
        <p:nvCxnSpPr>
          <p:cNvPr id="161" name="Google Shape;161;g3f37f090297_0_39"/>
          <p:cNvCxnSpPr/>
          <p:nvPr/>
        </p:nvCxnSpPr>
        <p:spPr>
          <a:xfrm>
            <a:off x="2360376" y="1970325"/>
            <a:ext cx="15516000" cy="0"/>
          </a:xfrm>
          <a:prstGeom prst="straightConnector1">
            <a:avLst/>
          </a:prstGeom>
          <a:noFill/>
          <a:ln cap="flat" cmpd="sng" w="28575">
            <a:solidFill>
              <a:srgbClr val="A6BF33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62" name="Google Shape;162;g3f37f090297_0_39"/>
          <p:cNvSpPr/>
          <p:nvPr/>
        </p:nvSpPr>
        <p:spPr>
          <a:xfrm>
            <a:off x="4035125" y="2089100"/>
            <a:ext cx="85380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87400" lIns="174825" spcFirstLastPara="1" rIns="174825" wrap="square" tIns="87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63" name="Google Shape;163;g3f37f090297_0_39"/>
          <p:cNvCxnSpPr/>
          <p:nvPr/>
        </p:nvCxnSpPr>
        <p:spPr>
          <a:xfrm rot="5400000">
            <a:off x="9333025" y="6541350"/>
            <a:ext cx="1040100" cy="2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rgbClr val="54A69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" name="Google Shape;164;g3f37f090297_0_39"/>
          <p:cNvSpPr txBox="1"/>
          <p:nvPr/>
        </p:nvSpPr>
        <p:spPr>
          <a:xfrm>
            <a:off x="8603779" y="7008672"/>
            <a:ext cx="3060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A15F3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" name="Google Shape;165;g3f37f090297_0_39"/>
          <p:cNvSpPr/>
          <p:nvPr/>
        </p:nvSpPr>
        <p:spPr>
          <a:xfrm>
            <a:off x="8603775" y="7378937"/>
            <a:ext cx="3454500" cy="2108100"/>
          </a:xfrm>
          <a:prstGeom prst="rect">
            <a:avLst/>
          </a:prstGeom>
          <a:solidFill>
            <a:srgbClr val="54A69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50" spcFirstLastPara="1" rIns="9145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Apoio a  cadeias produtivas da sociobio, para acesso a políticas públicas para  inclusão e comércio de alimentos tradicionais de PI, Q e CL</a:t>
            </a:r>
            <a:endParaRPr b="1" i="0" sz="1800" u="none" cap="none" strike="noStrik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e5e6dfe49e_0_97"/>
          <p:cNvSpPr/>
          <p:nvPr/>
        </p:nvSpPr>
        <p:spPr>
          <a:xfrm rot="-1067834">
            <a:off x="9837278" y="-2690654"/>
            <a:ext cx="11168582" cy="1553631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3e5e6dfe49e_0_97"/>
          <p:cNvSpPr/>
          <p:nvPr/>
        </p:nvSpPr>
        <p:spPr>
          <a:xfrm flipH="1" rot="-547232">
            <a:off x="-925650" y="-2115744"/>
            <a:ext cx="10833129" cy="15552598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g3e5e6dfe49e_0_97"/>
          <p:cNvGrpSpPr/>
          <p:nvPr/>
        </p:nvGrpSpPr>
        <p:grpSpPr>
          <a:xfrm>
            <a:off x="193550" y="531351"/>
            <a:ext cx="10405671" cy="9333140"/>
            <a:chOff x="0" y="-95250"/>
            <a:chExt cx="2100628" cy="749710"/>
          </a:xfrm>
        </p:grpSpPr>
        <p:sp>
          <p:nvSpPr>
            <p:cNvPr id="173" name="Google Shape;173;g3e5e6dfe49e_0_97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50" lIns="108250" spcFirstLastPara="1" rIns="108250" wrap="square" tIns="108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g3e5e6dfe49e_0_97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g3e5e6dfe49e_0_97"/>
          <p:cNvSpPr txBox="1"/>
          <p:nvPr/>
        </p:nvSpPr>
        <p:spPr>
          <a:xfrm>
            <a:off x="1601772" y="6639212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e5e6dfe49e_0_97"/>
          <p:cNvSpPr txBox="1"/>
          <p:nvPr/>
        </p:nvSpPr>
        <p:spPr>
          <a:xfrm>
            <a:off x="764088" y="2008588"/>
            <a:ext cx="9264600" cy="40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i="0" lang="en-US" sz="10200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PROJETO TAIPAS</a:t>
            </a:r>
            <a:r>
              <a:rPr b="1" i="0" lang="en-US" sz="64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 </a:t>
            </a:r>
            <a:r>
              <a:rPr b="1" i="0" lang="en-US" sz="56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TERRITÓRIOS AMAZÔNICOS SOCIOBIODIVERSOS</a:t>
            </a:r>
            <a:endParaRPr b="1" i="0" sz="5600" u="none" cap="none" strike="noStrike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77" name="Google Shape;177;g3e5e6dfe49e_0_97"/>
          <p:cNvSpPr txBox="1"/>
          <p:nvPr/>
        </p:nvSpPr>
        <p:spPr>
          <a:xfrm>
            <a:off x="452001" y="444550"/>
            <a:ext cx="7788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3e5e6dfe49e_0_97"/>
          <p:cNvSpPr/>
          <p:nvPr/>
        </p:nvSpPr>
        <p:spPr>
          <a:xfrm flipH="1" rot="5043098">
            <a:off x="1756876" y="5689939"/>
            <a:ext cx="16370315" cy="23502067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" name="Google Shape;179;g3e5e6dfe49e_0_97"/>
          <p:cNvGrpSpPr/>
          <p:nvPr/>
        </p:nvGrpSpPr>
        <p:grpSpPr>
          <a:xfrm>
            <a:off x="15831698" y="8161074"/>
            <a:ext cx="2425277" cy="1986028"/>
            <a:chOff x="63479" y="63500"/>
            <a:chExt cx="2425277" cy="1986028"/>
          </a:xfrm>
        </p:grpSpPr>
        <p:sp>
          <p:nvSpPr>
            <p:cNvPr id="180" name="Google Shape;180;g3e5e6dfe49e_0_97"/>
            <p:cNvSpPr/>
            <p:nvPr/>
          </p:nvSpPr>
          <p:spPr>
            <a:xfrm>
              <a:off x="961644" y="124841"/>
              <a:ext cx="1217168" cy="767588"/>
            </a:xfrm>
            <a:custGeom>
              <a:rect b="b" l="l" r="r" t="t"/>
              <a:pathLst>
                <a:path extrusionOk="0" h="767588" w="1217168">
                  <a:moveTo>
                    <a:pt x="178308" y="96774"/>
                  </a:moveTo>
                  <a:cubicBezTo>
                    <a:pt x="538480" y="298831"/>
                    <a:pt x="884682" y="522478"/>
                    <a:pt x="1217168" y="767588"/>
                  </a:cubicBezTo>
                  <a:cubicBezTo>
                    <a:pt x="1124966" y="617474"/>
                    <a:pt x="1010412" y="486918"/>
                    <a:pt x="873633" y="375920"/>
                  </a:cubicBezTo>
                  <a:cubicBezTo>
                    <a:pt x="616712" y="170053"/>
                    <a:pt x="297942" y="59690"/>
                    <a:pt x="0" y="0"/>
                  </a:cubicBezTo>
                  <a:cubicBezTo>
                    <a:pt x="60071" y="32004"/>
                    <a:pt x="119507" y="64262"/>
                    <a:pt x="178308" y="96774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50" lIns="91450" spcFirstLastPara="1" rIns="91450" wrap="square" tIns="914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g3e5e6dfe49e_0_97"/>
            <p:cNvSpPr/>
            <p:nvPr/>
          </p:nvSpPr>
          <p:spPr>
            <a:xfrm>
              <a:off x="63479" y="63500"/>
              <a:ext cx="2425277" cy="1937893"/>
            </a:xfrm>
            <a:custGeom>
              <a:rect b="b" l="l" r="r" t="t"/>
              <a:pathLst>
                <a:path extrusionOk="0" h="1937893" w="2425277">
                  <a:moveTo>
                    <a:pt x="662326" y="113792"/>
                  </a:moveTo>
                  <a:cubicBezTo>
                    <a:pt x="664612" y="113792"/>
                    <a:pt x="667025" y="114173"/>
                    <a:pt x="669438" y="115062"/>
                  </a:cubicBezTo>
                  <a:cubicBezTo>
                    <a:pt x="861970" y="184531"/>
                    <a:pt x="1049549" y="265557"/>
                    <a:pt x="1232048" y="358140"/>
                  </a:cubicBezTo>
                  <a:cubicBezTo>
                    <a:pt x="1252622" y="369062"/>
                    <a:pt x="1238398" y="396113"/>
                    <a:pt x="1218840" y="396113"/>
                  </a:cubicBezTo>
                  <a:cubicBezTo>
                    <a:pt x="1215411" y="396113"/>
                    <a:pt x="1211982" y="395351"/>
                    <a:pt x="1208426" y="393446"/>
                  </a:cubicBezTo>
                  <a:cubicBezTo>
                    <a:pt x="1029356" y="302387"/>
                    <a:pt x="845206" y="222758"/>
                    <a:pt x="656230" y="154432"/>
                  </a:cubicBezTo>
                  <a:cubicBezTo>
                    <a:pt x="632481" y="146558"/>
                    <a:pt x="641752" y="113792"/>
                    <a:pt x="662199" y="113792"/>
                  </a:cubicBezTo>
                  <a:close/>
                  <a:moveTo>
                    <a:pt x="281072" y="394208"/>
                  </a:moveTo>
                  <a:cubicBezTo>
                    <a:pt x="281580" y="394208"/>
                    <a:pt x="282088" y="394208"/>
                    <a:pt x="282596" y="394208"/>
                  </a:cubicBezTo>
                  <a:cubicBezTo>
                    <a:pt x="285390" y="394462"/>
                    <a:pt x="288057" y="395097"/>
                    <a:pt x="290597" y="396367"/>
                  </a:cubicBezTo>
                  <a:cubicBezTo>
                    <a:pt x="293137" y="397637"/>
                    <a:pt x="295296" y="399288"/>
                    <a:pt x="297074" y="401447"/>
                  </a:cubicBezTo>
                  <a:cubicBezTo>
                    <a:pt x="298852" y="403606"/>
                    <a:pt x="300249" y="406019"/>
                    <a:pt x="301138" y="408686"/>
                  </a:cubicBezTo>
                  <a:cubicBezTo>
                    <a:pt x="302027" y="411353"/>
                    <a:pt x="302408" y="414020"/>
                    <a:pt x="302154" y="416941"/>
                  </a:cubicBezTo>
                  <a:cubicBezTo>
                    <a:pt x="301900" y="419862"/>
                    <a:pt x="301265" y="422402"/>
                    <a:pt x="299995" y="424942"/>
                  </a:cubicBezTo>
                  <a:cubicBezTo>
                    <a:pt x="298725" y="427482"/>
                    <a:pt x="297074" y="429641"/>
                    <a:pt x="294915" y="431419"/>
                  </a:cubicBezTo>
                  <a:cubicBezTo>
                    <a:pt x="292756" y="433197"/>
                    <a:pt x="290343" y="434594"/>
                    <a:pt x="287676" y="435483"/>
                  </a:cubicBezTo>
                  <a:cubicBezTo>
                    <a:pt x="285517" y="436245"/>
                    <a:pt x="283231" y="436626"/>
                    <a:pt x="281072" y="436626"/>
                  </a:cubicBezTo>
                  <a:cubicBezTo>
                    <a:pt x="280564" y="436626"/>
                    <a:pt x="280056" y="436626"/>
                    <a:pt x="279548" y="436626"/>
                  </a:cubicBezTo>
                  <a:cubicBezTo>
                    <a:pt x="276754" y="436372"/>
                    <a:pt x="274087" y="435737"/>
                    <a:pt x="271547" y="434467"/>
                  </a:cubicBezTo>
                  <a:cubicBezTo>
                    <a:pt x="269007" y="433197"/>
                    <a:pt x="266848" y="431546"/>
                    <a:pt x="265070" y="429387"/>
                  </a:cubicBezTo>
                  <a:lnTo>
                    <a:pt x="265070" y="429387"/>
                  </a:lnTo>
                  <a:cubicBezTo>
                    <a:pt x="263292" y="427228"/>
                    <a:pt x="261895" y="424815"/>
                    <a:pt x="261006" y="422148"/>
                  </a:cubicBezTo>
                  <a:cubicBezTo>
                    <a:pt x="260117" y="419481"/>
                    <a:pt x="259736" y="416814"/>
                    <a:pt x="259990" y="413893"/>
                  </a:cubicBezTo>
                  <a:cubicBezTo>
                    <a:pt x="260244" y="410972"/>
                    <a:pt x="260879" y="408432"/>
                    <a:pt x="262149" y="405892"/>
                  </a:cubicBezTo>
                  <a:cubicBezTo>
                    <a:pt x="263419" y="403352"/>
                    <a:pt x="265070" y="401193"/>
                    <a:pt x="267229" y="399415"/>
                  </a:cubicBezTo>
                  <a:cubicBezTo>
                    <a:pt x="269388" y="397637"/>
                    <a:pt x="271801" y="396240"/>
                    <a:pt x="274468" y="395351"/>
                  </a:cubicBezTo>
                  <a:cubicBezTo>
                    <a:pt x="276627" y="394589"/>
                    <a:pt x="278913" y="394208"/>
                    <a:pt x="281072" y="394208"/>
                  </a:cubicBezTo>
                  <a:close/>
                  <a:moveTo>
                    <a:pt x="477287" y="447548"/>
                  </a:moveTo>
                  <a:cubicBezTo>
                    <a:pt x="479573" y="447548"/>
                    <a:pt x="481859" y="447929"/>
                    <a:pt x="484145" y="448691"/>
                  </a:cubicBezTo>
                  <a:cubicBezTo>
                    <a:pt x="589301" y="489204"/>
                    <a:pt x="690520" y="537718"/>
                    <a:pt x="787929" y="594360"/>
                  </a:cubicBezTo>
                  <a:cubicBezTo>
                    <a:pt x="790215" y="596011"/>
                    <a:pt x="792120" y="597916"/>
                    <a:pt x="793644" y="600329"/>
                  </a:cubicBezTo>
                  <a:cubicBezTo>
                    <a:pt x="795168" y="602742"/>
                    <a:pt x="796184" y="605282"/>
                    <a:pt x="796692" y="607949"/>
                  </a:cubicBezTo>
                  <a:cubicBezTo>
                    <a:pt x="797200" y="610616"/>
                    <a:pt x="797200" y="613410"/>
                    <a:pt x="796692" y="616204"/>
                  </a:cubicBezTo>
                  <a:cubicBezTo>
                    <a:pt x="796184" y="618998"/>
                    <a:pt x="795168" y="621538"/>
                    <a:pt x="793644" y="623824"/>
                  </a:cubicBezTo>
                  <a:cubicBezTo>
                    <a:pt x="791993" y="626110"/>
                    <a:pt x="789834" y="628015"/>
                    <a:pt x="787421" y="629412"/>
                  </a:cubicBezTo>
                  <a:cubicBezTo>
                    <a:pt x="785008" y="630809"/>
                    <a:pt x="782341" y="631825"/>
                    <a:pt x="779547" y="632333"/>
                  </a:cubicBezTo>
                  <a:cubicBezTo>
                    <a:pt x="778277" y="632587"/>
                    <a:pt x="777134" y="632587"/>
                    <a:pt x="775864" y="632587"/>
                  </a:cubicBezTo>
                  <a:cubicBezTo>
                    <a:pt x="774340" y="632587"/>
                    <a:pt x="772689" y="632460"/>
                    <a:pt x="771165" y="632079"/>
                  </a:cubicBezTo>
                  <a:cubicBezTo>
                    <a:pt x="768371" y="631444"/>
                    <a:pt x="765831" y="630428"/>
                    <a:pt x="763418" y="628777"/>
                  </a:cubicBezTo>
                  <a:cubicBezTo>
                    <a:pt x="669438" y="574421"/>
                    <a:pt x="571648" y="527685"/>
                    <a:pt x="470302" y="488823"/>
                  </a:cubicBezTo>
                  <a:cubicBezTo>
                    <a:pt x="467635" y="487934"/>
                    <a:pt x="465222" y="486537"/>
                    <a:pt x="463063" y="484632"/>
                  </a:cubicBezTo>
                  <a:cubicBezTo>
                    <a:pt x="460904" y="482727"/>
                    <a:pt x="459253" y="480568"/>
                    <a:pt x="457983" y="478028"/>
                  </a:cubicBezTo>
                  <a:cubicBezTo>
                    <a:pt x="456713" y="475488"/>
                    <a:pt x="456078" y="472821"/>
                    <a:pt x="455824" y="470027"/>
                  </a:cubicBezTo>
                  <a:cubicBezTo>
                    <a:pt x="455570" y="467233"/>
                    <a:pt x="455951" y="464439"/>
                    <a:pt x="456967" y="461772"/>
                  </a:cubicBezTo>
                  <a:cubicBezTo>
                    <a:pt x="457983" y="459105"/>
                    <a:pt x="459253" y="456692"/>
                    <a:pt x="461158" y="454533"/>
                  </a:cubicBezTo>
                  <a:cubicBezTo>
                    <a:pt x="463063" y="452374"/>
                    <a:pt x="465222" y="450723"/>
                    <a:pt x="467762" y="449453"/>
                  </a:cubicBezTo>
                  <a:cubicBezTo>
                    <a:pt x="470302" y="448183"/>
                    <a:pt x="472969" y="447548"/>
                    <a:pt x="475763" y="447294"/>
                  </a:cubicBezTo>
                  <a:cubicBezTo>
                    <a:pt x="476271" y="447294"/>
                    <a:pt x="476652" y="447294"/>
                    <a:pt x="477160" y="447294"/>
                  </a:cubicBezTo>
                  <a:close/>
                  <a:moveTo>
                    <a:pt x="790088" y="779399"/>
                  </a:moveTo>
                  <a:cubicBezTo>
                    <a:pt x="793390" y="779399"/>
                    <a:pt x="796819" y="780161"/>
                    <a:pt x="800248" y="781939"/>
                  </a:cubicBezTo>
                  <a:cubicBezTo>
                    <a:pt x="1014497" y="888619"/>
                    <a:pt x="1219856" y="1010285"/>
                    <a:pt x="1416198" y="1147191"/>
                  </a:cubicBezTo>
                  <a:cubicBezTo>
                    <a:pt x="1418484" y="1148715"/>
                    <a:pt x="1420516" y="1150747"/>
                    <a:pt x="1422040" y="1153033"/>
                  </a:cubicBezTo>
                  <a:cubicBezTo>
                    <a:pt x="1423564" y="1155319"/>
                    <a:pt x="1424707" y="1157986"/>
                    <a:pt x="1425215" y="1160653"/>
                  </a:cubicBezTo>
                  <a:cubicBezTo>
                    <a:pt x="1425723" y="1163320"/>
                    <a:pt x="1425723" y="1166241"/>
                    <a:pt x="1425215" y="1168908"/>
                  </a:cubicBezTo>
                  <a:cubicBezTo>
                    <a:pt x="1424707" y="1171575"/>
                    <a:pt x="1423564" y="1174242"/>
                    <a:pt x="1422040" y="1176528"/>
                  </a:cubicBezTo>
                  <a:cubicBezTo>
                    <a:pt x="1420516" y="1178814"/>
                    <a:pt x="1418484" y="1180846"/>
                    <a:pt x="1416198" y="1182370"/>
                  </a:cubicBezTo>
                  <a:cubicBezTo>
                    <a:pt x="1413912" y="1183894"/>
                    <a:pt x="1411245" y="1185037"/>
                    <a:pt x="1408578" y="1185545"/>
                  </a:cubicBezTo>
                  <a:cubicBezTo>
                    <a:pt x="1407181" y="1185799"/>
                    <a:pt x="1405784" y="1185926"/>
                    <a:pt x="1404387" y="1185926"/>
                  </a:cubicBezTo>
                  <a:cubicBezTo>
                    <a:pt x="1402990" y="1185926"/>
                    <a:pt x="1401593" y="1185799"/>
                    <a:pt x="1400196" y="1185545"/>
                  </a:cubicBezTo>
                  <a:cubicBezTo>
                    <a:pt x="1397402" y="1185037"/>
                    <a:pt x="1394862" y="1183894"/>
                    <a:pt x="1392576" y="1182370"/>
                  </a:cubicBezTo>
                  <a:lnTo>
                    <a:pt x="1392576" y="1182370"/>
                  </a:lnTo>
                  <a:cubicBezTo>
                    <a:pt x="1196234" y="1045591"/>
                    <a:pt x="990875" y="923798"/>
                    <a:pt x="776499" y="817245"/>
                  </a:cubicBezTo>
                  <a:cubicBezTo>
                    <a:pt x="755798" y="806704"/>
                    <a:pt x="770276" y="779399"/>
                    <a:pt x="789961" y="779399"/>
                  </a:cubicBezTo>
                  <a:close/>
                  <a:moveTo>
                    <a:pt x="249068" y="0"/>
                  </a:moveTo>
                  <a:cubicBezTo>
                    <a:pt x="244115" y="0"/>
                    <a:pt x="239289" y="0"/>
                    <a:pt x="234336" y="0"/>
                  </a:cubicBezTo>
                  <a:cubicBezTo>
                    <a:pt x="91969" y="254"/>
                    <a:pt x="-13568" y="105283"/>
                    <a:pt x="1418" y="231775"/>
                  </a:cubicBezTo>
                  <a:cubicBezTo>
                    <a:pt x="17928" y="368554"/>
                    <a:pt x="45233" y="503174"/>
                    <a:pt x="83333" y="635635"/>
                  </a:cubicBezTo>
                  <a:cubicBezTo>
                    <a:pt x="309901" y="745744"/>
                    <a:pt x="535199" y="859917"/>
                    <a:pt x="757957" y="977773"/>
                  </a:cubicBezTo>
                  <a:cubicBezTo>
                    <a:pt x="1096793" y="1156843"/>
                    <a:pt x="1430549" y="1345692"/>
                    <a:pt x="1754907" y="1549654"/>
                  </a:cubicBezTo>
                  <a:cubicBezTo>
                    <a:pt x="1915943" y="1650873"/>
                    <a:pt x="2074439" y="1755902"/>
                    <a:pt x="2230268" y="1864741"/>
                  </a:cubicBezTo>
                  <a:cubicBezTo>
                    <a:pt x="2267606" y="1890649"/>
                    <a:pt x="2305452" y="1914652"/>
                    <a:pt x="2343933" y="1937893"/>
                  </a:cubicBezTo>
                  <a:cubicBezTo>
                    <a:pt x="2358157" y="1927606"/>
                    <a:pt x="2370857" y="1915668"/>
                    <a:pt x="2381779" y="1901952"/>
                  </a:cubicBezTo>
                  <a:cubicBezTo>
                    <a:pt x="2392701" y="1888236"/>
                    <a:pt x="2401845" y="1873377"/>
                    <a:pt x="2408830" y="1857248"/>
                  </a:cubicBezTo>
                  <a:cubicBezTo>
                    <a:pt x="2415815" y="1841119"/>
                    <a:pt x="2420641" y="1824482"/>
                    <a:pt x="2423181" y="1807083"/>
                  </a:cubicBezTo>
                  <a:cubicBezTo>
                    <a:pt x="2425721" y="1789684"/>
                    <a:pt x="2425975" y="1772285"/>
                    <a:pt x="2423816" y="1754886"/>
                  </a:cubicBezTo>
                  <a:cubicBezTo>
                    <a:pt x="2422038" y="1739773"/>
                    <a:pt x="2419752" y="1723390"/>
                    <a:pt x="2417466" y="1707007"/>
                  </a:cubicBezTo>
                  <a:cubicBezTo>
                    <a:pt x="2268876" y="1602486"/>
                    <a:pt x="2104538" y="1519428"/>
                    <a:pt x="1950360" y="1423162"/>
                  </a:cubicBezTo>
                  <a:cubicBezTo>
                    <a:pt x="1930929" y="1411224"/>
                    <a:pt x="1944264" y="1384554"/>
                    <a:pt x="1962425" y="1384554"/>
                  </a:cubicBezTo>
                  <a:cubicBezTo>
                    <a:pt x="1966108" y="1384554"/>
                    <a:pt x="1969918" y="1385570"/>
                    <a:pt x="1973728" y="1388110"/>
                  </a:cubicBezTo>
                  <a:cubicBezTo>
                    <a:pt x="2053611" y="1437894"/>
                    <a:pt x="2135907" y="1483995"/>
                    <a:pt x="2217314" y="1531493"/>
                  </a:cubicBezTo>
                  <a:cubicBezTo>
                    <a:pt x="1938041" y="1310005"/>
                    <a:pt x="1659149" y="1089025"/>
                    <a:pt x="1365906" y="886587"/>
                  </a:cubicBezTo>
                  <a:cubicBezTo>
                    <a:pt x="952521" y="597535"/>
                    <a:pt x="513355" y="343027"/>
                    <a:pt x="39645" y="164211"/>
                  </a:cubicBezTo>
                  <a:cubicBezTo>
                    <a:pt x="16785" y="155829"/>
                    <a:pt x="25294" y="122809"/>
                    <a:pt x="45487" y="122809"/>
                  </a:cubicBezTo>
                  <a:cubicBezTo>
                    <a:pt x="47900" y="122809"/>
                    <a:pt x="50567" y="123317"/>
                    <a:pt x="53234" y="124333"/>
                  </a:cubicBezTo>
                  <a:cubicBezTo>
                    <a:pt x="318918" y="225933"/>
                    <a:pt x="574950" y="347853"/>
                    <a:pt x="821330" y="490093"/>
                  </a:cubicBezTo>
                  <a:cubicBezTo>
                    <a:pt x="1257194" y="740918"/>
                    <a:pt x="1663848" y="1040765"/>
                    <a:pt x="2059072" y="1351788"/>
                  </a:cubicBezTo>
                  <a:cubicBezTo>
                    <a:pt x="2174896" y="1443101"/>
                    <a:pt x="2290339" y="1535176"/>
                    <a:pt x="2405528" y="1628013"/>
                  </a:cubicBezTo>
                  <a:cubicBezTo>
                    <a:pt x="2382160" y="1488313"/>
                    <a:pt x="2346981" y="1351661"/>
                    <a:pt x="2299991" y="1218057"/>
                  </a:cubicBezTo>
                  <a:cubicBezTo>
                    <a:pt x="2204106" y="1170686"/>
                    <a:pt x="2109491" y="1121410"/>
                    <a:pt x="2016146" y="1070102"/>
                  </a:cubicBezTo>
                  <a:cubicBezTo>
                    <a:pt x="1637051" y="861060"/>
                    <a:pt x="1275609" y="624078"/>
                    <a:pt x="898927" y="410845"/>
                  </a:cubicBezTo>
                  <a:cubicBezTo>
                    <a:pt x="878861" y="399542"/>
                    <a:pt x="893212" y="372237"/>
                    <a:pt x="911754" y="372237"/>
                  </a:cubicBezTo>
                  <a:cubicBezTo>
                    <a:pt x="915310" y="372237"/>
                    <a:pt x="918866" y="373253"/>
                    <a:pt x="922549" y="375412"/>
                  </a:cubicBezTo>
                  <a:cubicBezTo>
                    <a:pt x="1028848" y="435610"/>
                    <a:pt x="1134639" y="497332"/>
                    <a:pt x="1239668" y="560705"/>
                  </a:cubicBezTo>
                  <a:cubicBezTo>
                    <a:pt x="1582187" y="766318"/>
                    <a:pt x="1920134" y="977773"/>
                    <a:pt x="2278020" y="1159256"/>
                  </a:cubicBezTo>
                  <a:cubicBezTo>
                    <a:pt x="2246905" y="1077468"/>
                    <a:pt x="2210583" y="998093"/>
                    <a:pt x="2169054" y="921131"/>
                  </a:cubicBezTo>
                  <a:cubicBezTo>
                    <a:pt x="1982364" y="782193"/>
                    <a:pt x="1791991" y="648208"/>
                    <a:pt x="1596792" y="521462"/>
                  </a:cubicBezTo>
                  <a:cubicBezTo>
                    <a:pt x="1325520" y="344424"/>
                    <a:pt x="1045358" y="182880"/>
                    <a:pt x="756179" y="36830"/>
                  </a:cubicBezTo>
                  <a:cubicBezTo>
                    <a:pt x="588031" y="12319"/>
                    <a:pt x="418994" y="0"/>
                    <a:pt x="2490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50" lIns="91450" spcFirstLastPara="1" rIns="91450" wrap="square" tIns="914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g3e5e6dfe49e_0_97"/>
            <p:cNvSpPr/>
            <p:nvPr/>
          </p:nvSpPr>
          <p:spPr>
            <a:xfrm>
              <a:off x="1977009" y="1917573"/>
              <a:ext cx="201549" cy="131699"/>
            </a:xfrm>
            <a:custGeom>
              <a:rect b="b" l="l" r="r" t="t"/>
              <a:pathLst>
                <a:path extrusionOk="0" h="131699" w="201549">
                  <a:moveTo>
                    <a:pt x="193167" y="131572"/>
                  </a:moveTo>
                  <a:lnTo>
                    <a:pt x="201549" y="131699"/>
                  </a:lnTo>
                  <a:cubicBezTo>
                    <a:pt x="136525" y="84328"/>
                    <a:pt x="68072" y="40767"/>
                    <a:pt x="0" y="0"/>
                  </a:cubicBezTo>
                  <a:cubicBezTo>
                    <a:pt x="61341" y="46609"/>
                    <a:pt x="126238" y="90678"/>
                    <a:pt x="193167" y="131572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50" lIns="91450" spcFirstLastPara="1" rIns="91450" wrap="square" tIns="914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g3e5e6dfe49e_0_97"/>
            <p:cNvSpPr/>
            <p:nvPr/>
          </p:nvSpPr>
          <p:spPr>
            <a:xfrm>
              <a:off x="162052" y="754380"/>
              <a:ext cx="2203704" cy="1295148"/>
            </a:xfrm>
            <a:custGeom>
              <a:rect b="b" l="l" r="r" t="t"/>
              <a:pathLst>
                <a:path extrusionOk="0" h="1295148" w="2203704">
                  <a:moveTo>
                    <a:pt x="1571498" y="1027938"/>
                  </a:moveTo>
                  <a:lnTo>
                    <a:pt x="1499108" y="987806"/>
                  </a:lnTo>
                  <a:cubicBezTo>
                    <a:pt x="1496949" y="986790"/>
                    <a:pt x="1495044" y="985393"/>
                    <a:pt x="1493520" y="983615"/>
                  </a:cubicBezTo>
                  <a:cubicBezTo>
                    <a:pt x="1491996" y="981837"/>
                    <a:pt x="1490853" y="979805"/>
                    <a:pt x="1490091" y="977519"/>
                  </a:cubicBezTo>
                  <a:cubicBezTo>
                    <a:pt x="1489329" y="975233"/>
                    <a:pt x="1489075" y="972947"/>
                    <a:pt x="1489329" y="970534"/>
                  </a:cubicBezTo>
                  <a:cubicBezTo>
                    <a:pt x="1489583" y="968121"/>
                    <a:pt x="1490218" y="965962"/>
                    <a:pt x="1491488" y="963803"/>
                  </a:cubicBezTo>
                  <a:cubicBezTo>
                    <a:pt x="1427353" y="912495"/>
                    <a:pt x="1363091" y="861441"/>
                    <a:pt x="1297813" y="812927"/>
                  </a:cubicBezTo>
                  <a:cubicBezTo>
                    <a:pt x="1275715" y="796544"/>
                    <a:pt x="1297940" y="762508"/>
                    <a:pt x="1321054" y="777494"/>
                  </a:cubicBezTo>
                  <a:cubicBezTo>
                    <a:pt x="1413256" y="846074"/>
                    <a:pt x="1503172" y="919099"/>
                    <a:pt x="1593596" y="991235"/>
                  </a:cubicBezTo>
                  <a:cubicBezTo>
                    <a:pt x="1762506" y="1085215"/>
                    <a:pt x="1935988" y="1176020"/>
                    <a:pt x="2089023" y="1295146"/>
                  </a:cubicBezTo>
                  <a:lnTo>
                    <a:pt x="2092960" y="1295146"/>
                  </a:lnTo>
                  <a:cubicBezTo>
                    <a:pt x="2131568" y="1295273"/>
                    <a:pt x="2168525" y="1287399"/>
                    <a:pt x="2203704" y="1271397"/>
                  </a:cubicBezTo>
                  <a:cubicBezTo>
                    <a:pt x="2125853" y="1222375"/>
                    <a:pt x="2051304" y="1169670"/>
                    <a:pt x="1975739" y="1118743"/>
                  </a:cubicBezTo>
                  <a:cubicBezTo>
                    <a:pt x="1819656" y="1013206"/>
                    <a:pt x="1661287" y="911352"/>
                    <a:pt x="1500632" y="813054"/>
                  </a:cubicBezTo>
                  <a:cubicBezTo>
                    <a:pt x="1177925" y="615569"/>
                    <a:pt x="846582" y="432054"/>
                    <a:pt x="510921" y="257683"/>
                  </a:cubicBezTo>
                  <a:cubicBezTo>
                    <a:pt x="342138" y="170561"/>
                    <a:pt x="171831" y="84582"/>
                    <a:pt x="0" y="0"/>
                  </a:cubicBezTo>
                  <a:cubicBezTo>
                    <a:pt x="32385" y="106426"/>
                    <a:pt x="73533" y="209423"/>
                    <a:pt x="123571" y="308864"/>
                  </a:cubicBezTo>
                  <a:cubicBezTo>
                    <a:pt x="173609" y="408305"/>
                    <a:pt x="231648" y="502920"/>
                    <a:pt x="297815" y="592455"/>
                  </a:cubicBezTo>
                  <a:lnTo>
                    <a:pt x="529463" y="719963"/>
                  </a:lnTo>
                  <a:cubicBezTo>
                    <a:pt x="833501" y="888111"/>
                    <a:pt x="1136142" y="1058291"/>
                    <a:pt x="1434338" y="1235964"/>
                  </a:cubicBezTo>
                  <a:cubicBezTo>
                    <a:pt x="1596644" y="1266825"/>
                    <a:pt x="1760474" y="1285494"/>
                    <a:pt x="1925574" y="1291971"/>
                  </a:cubicBezTo>
                  <a:cubicBezTo>
                    <a:pt x="1802638" y="1211580"/>
                    <a:pt x="1686306" y="1120648"/>
                    <a:pt x="1571498" y="1028065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50" lIns="91450" spcFirstLastPara="1" rIns="91450" wrap="square" tIns="914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g3e5e6dfe49e_0_97"/>
            <p:cNvSpPr/>
            <p:nvPr/>
          </p:nvSpPr>
          <p:spPr>
            <a:xfrm>
              <a:off x="530225" y="1432941"/>
              <a:ext cx="933323" cy="527177"/>
            </a:xfrm>
            <a:custGeom>
              <a:rect b="b" l="l" r="r" t="t"/>
              <a:pathLst>
                <a:path extrusionOk="0" h="527177" w="933323">
                  <a:moveTo>
                    <a:pt x="0" y="0"/>
                  </a:moveTo>
                  <a:cubicBezTo>
                    <a:pt x="57150" y="65659"/>
                    <a:pt x="119507" y="125730"/>
                    <a:pt x="187325" y="180467"/>
                  </a:cubicBezTo>
                  <a:cubicBezTo>
                    <a:pt x="408178" y="357251"/>
                    <a:pt x="674370" y="463550"/>
                    <a:pt x="933323" y="527177"/>
                  </a:cubicBezTo>
                  <a:cubicBezTo>
                    <a:pt x="625348" y="346329"/>
                    <a:pt x="312801" y="172847"/>
                    <a:pt x="0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50" lIns="91450" spcFirstLastPara="1" rIns="91450" wrap="square" tIns="914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g3e5e6dfe49e_0_97"/>
          <p:cNvSpPr txBox="1"/>
          <p:nvPr/>
        </p:nvSpPr>
        <p:spPr>
          <a:xfrm>
            <a:off x="11358875" y="967675"/>
            <a:ext cx="1305600" cy="27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e5e6dfe49e_0_97"/>
          <p:cNvSpPr/>
          <p:nvPr/>
        </p:nvSpPr>
        <p:spPr>
          <a:xfrm rot="-8773821">
            <a:off x="8676410" y="329732"/>
            <a:ext cx="6821332" cy="4538597"/>
          </a:xfrm>
          <a:custGeom>
            <a:rect b="b" l="l" r="r" t="t"/>
            <a:pathLst>
              <a:path extrusionOk="0" h="4529857" w="6831844">
                <a:moveTo>
                  <a:pt x="0" y="0"/>
                </a:moveTo>
                <a:lnTo>
                  <a:pt x="6831844" y="0"/>
                </a:lnTo>
                <a:lnTo>
                  <a:pt x="6831844" y="4529857"/>
                </a:lnTo>
                <a:lnTo>
                  <a:pt x="0" y="4529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87" name="Google Shape;187;g3e5e6dfe49e_0_97" title="WhatsApp Image 2024-09-23 at 18.05.12.jpe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20625" y="-115662"/>
            <a:ext cx="7715251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3e5e6dfe49e_0_97"/>
          <p:cNvSpPr/>
          <p:nvPr/>
        </p:nvSpPr>
        <p:spPr>
          <a:xfrm rot="-3170858">
            <a:off x="10041266" y="7448367"/>
            <a:ext cx="5629006" cy="3076003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89" name="Google Shape;189;g3e5e6dfe49e_0_97" title="gueroba copiar.png"/>
          <p:cNvPicPr preferRelativeResize="0"/>
          <p:nvPr/>
        </p:nvPicPr>
        <p:blipFill rotWithShape="1">
          <a:blip r:embed="rId6">
            <a:alphaModFix/>
          </a:blip>
          <a:srcRect b="0" l="44511" r="30025" t="0"/>
          <a:stretch/>
        </p:blipFill>
        <p:spPr>
          <a:xfrm>
            <a:off x="9274675" y="205025"/>
            <a:ext cx="3389798" cy="9742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3e5e6dfe49e_0_97" title="balaios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044788" y="6854612"/>
            <a:ext cx="7066926" cy="5132702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3e5e6dfe49e_0_97"/>
          <p:cNvSpPr txBox="1"/>
          <p:nvPr/>
        </p:nvSpPr>
        <p:spPr>
          <a:xfrm>
            <a:off x="711550" y="6840550"/>
            <a:ext cx="9369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D94A4A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2" name="Google Shape;192;g3e5e6dfe49e_0_97"/>
          <p:cNvSpPr txBox="1"/>
          <p:nvPr/>
        </p:nvSpPr>
        <p:spPr>
          <a:xfrm>
            <a:off x="1015900" y="6517400"/>
            <a:ext cx="8760900" cy="31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82850" lIns="182850" spcFirstLastPara="1" rIns="182850" wrap="square" tIns="18285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3100">
                <a:solidFill>
                  <a:srgbClr val="DC8D39"/>
                </a:solidFill>
                <a:latin typeface="Passion One"/>
                <a:ea typeface="Passion One"/>
                <a:cs typeface="Passion One"/>
                <a:sym typeface="Passion One"/>
              </a:rPr>
              <a:t>RECURSOS PARA EDITAIS</a:t>
            </a:r>
            <a:br>
              <a:rPr b="1" lang="en-US" sz="3100">
                <a:solidFill>
                  <a:srgbClr val="DC8D39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r>
              <a:rPr b="0" i="0" lang="en-US" sz="3600" u="none" cap="none" strike="noStrike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  <a:t>R$ 5.430.000,00</a:t>
            </a:r>
            <a:br>
              <a:rPr lang="en-US" sz="2400">
                <a:solidFill>
                  <a:srgbClr val="F28627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b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400" u="none" cap="none" strike="noStrike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1)</a:t>
            </a:r>
            <a:r>
              <a:rPr b="1" i="0" lang="en-US" sz="2400" u="none" cap="none" strike="noStrike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 CHAMADA INDUZIDA:</a:t>
            </a:r>
            <a:r>
              <a:rPr b="1" i="0" lang="en-US" sz="2400" u="none" cap="none" strike="noStrike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 R$ 1.800.000,00</a:t>
            </a:r>
            <a:endParaRPr b="1" i="0" sz="2400" u="none" cap="none" strike="noStrike">
              <a:solidFill>
                <a:srgbClr val="54A69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400" u="none" cap="none" strike="noStrike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2) </a:t>
            </a:r>
            <a:r>
              <a:rPr b="1" i="0" lang="en-US" sz="2400" u="none" cap="none" strike="noStrike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EDITAL PÚBLICO:</a:t>
            </a:r>
            <a:r>
              <a:rPr b="1" i="0" lang="en-US" sz="2400" u="none" cap="none" strike="noStrike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 R$ 3.630.000,00</a:t>
            </a:r>
            <a:endParaRPr b="1" i="0" sz="2400" u="none" cap="none" strike="noStrike">
              <a:solidFill>
                <a:srgbClr val="54A69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193" name="Google Shape;193;g3e5e6dfe49e_0_97"/>
          <p:cNvSpPr txBox="1"/>
          <p:nvPr/>
        </p:nvSpPr>
        <p:spPr>
          <a:xfrm>
            <a:off x="-2593975" y="-115650"/>
            <a:ext cx="10890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rgbClr val="DC8D39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37f090297_0_91"/>
          <p:cNvSpPr/>
          <p:nvPr/>
        </p:nvSpPr>
        <p:spPr>
          <a:xfrm flipH="1" rot="-10623774">
            <a:off x="-2134154" y="-1151704"/>
            <a:ext cx="10699877" cy="15361295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f37f090297_0_91"/>
          <p:cNvSpPr/>
          <p:nvPr/>
        </p:nvSpPr>
        <p:spPr>
          <a:xfrm flipH="1" rot="-10623774">
            <a:off x="-4321922" y="-1870785"/>
            <a:ext cx="10699877" cy="15361295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0" name="Google Shape;200;g3f37f090297_0_91"/>
          <p:cNvGrpSpPr/>
          <p:nvPr/>
        </p:nvGrpSpPr>
        <p:grpSpPr>
          <a:xfrm rot="-2228540">
            <a:off x="15262127" y="8319493"/>
            <a:ext cx="4847928" cy="2304745"/>
            <a:chOff x="63500" y="63500"/>
            <a:chExt cx="4237355" cy="2014474"/>
          </a:xfrm>
        </p:grpSpPr>
        <p:sp>
          <p:nvSpPr>
            <p:cNvPr id="201" name="Google Shape;201;g3f37f090297_0_9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g3f37f090297_0_9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grpSp>
        <p:nvGrpSpPr>
          <p:cNvPr id="203" name="Google Shape;203;g3f37f090297_0_91"/>
          <p:cNvGrpSpPr/>
          <p:nvPr/>
        </p:nvGrpSpPr>
        <p:grpSpPr>
          <a:xfrm rot="5169432">
            <a:off x="5444135" y="455128"/>
            <a:ext cx="4217175" cy="2004880"/>
            <a:chOff x="63500" y="63500"/>
            <a:chExt cx="4237355" cy="2014474"/>
          </a:xfrm>
        </p:grpSpPr>
        <p:sp>
          <p:nvSpPr>
            <p:cNvPr id="204" name="Google Shape;204;g3f37f090297_0_9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g3f37f090297_0_9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sp>
        <p:nvSpPr>
          <p:cNvPr id="206" name="Google Shape;206;g3f37f090297_0_91"/>
          <p:cNvSpPr/>
          <p:nvPr/>
        </p:nvSpPr>
        <p:spPr>
          <a:xfrm rot="-123945">
            <a:off x="-622412" y="-454630"/>
            <a:ext cx="8322350" cy="11947995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240" l="0" r="0" t="-224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f37f090297_0_91"/>
          <p:cNvSpPr/>
          <p:nvPr/>
        </p:nvSpPr>
        <p:spPr>
          <a:xfrm rot="1119685">
            <a:off x="-1251130" y="8035927"/>
            <a:ext cx="4964064" cy="3291424"/>
          </a:xfrm>
          <a:custGeom>
            <a:rect b="b" l="l" r="r" t="t"/>
            <a:pathLst>
              <a:path extrusionOk="0" h="3291167" w="4963676">
                <a:moveTo>
                  <a:pt x="0" y="0"/>
                </a:moveTo>
                <a:lnTo>
                  <a:pt x="4963676" y="0"/>
                </a:lnTo>
                <a:lnTo>
                  <a:pt x="4963676" y="3291167"/>
                </a:lnTo>
                <a:lnTo>
                  <a:pt x="0" y="3291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g3f37f090297_0_91"/>
          <p:cNvSpPr txBox="1"/>
          <p:nvPr/>
        </p:nvSpPr>
        <p:spPr>
          <a:xfrm>
            <a:off x="9348125" y="1972900"/>
            <a:ext cx="7825500" cy="7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800" u="sng">
                <a:solidFill>
                  <a:srgbClr val="F4E4CA"/>
                </a:solidFill>
                <a:latin typeface="Passion One"/>
                <a:ea typeface="Passion One"/>
                <a:cs typeface="Passion One"/>
                <a:sym typeface="Passion One"/>
              </a:rPr>
              <a:t>48º Edital Fundo Ecos</a:t>
            </a:r>
            <a:br>
              <a:rPr b="1" lang="en-US" sz="6800">
                <a:solidFill>
                  <a:srgbClr val="F4E4CA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r>
              <a:rPr b="1" lang="en-US" sz="6800">
                <a:solidFill>
                  <a:srgbClr val="F4E4CA"/>
                </a:solidFill>
                <a:latin typeface="Passion One"/>
                <a:ea typeface="Passion One"/>
                <a:cs typeface="Passion One"/>
                <a:sym typeface="Passion One"/>
              </a:rPr>
              <a:t>CHAMADA INDUZIDA PARA FORTALECIMENTO DE REDES</a:t>
            </a:r>
            <a:endParaRPr b="1" sz="3300">
              <a:solidFill>
                <a:srgbClr val="F5E7CB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37f090297_0_171"/>
          <p:cNvSpPr/>
          <p:nvPr/>
        </p:nvSpPr>
        <p:spPr>
          <a:xfrm flipH="1" rot="-543225">
            <a:off x="-927403" y="-2075671"/>
            <a:ext cx="10254987" cy="1555025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g3f37f090297_0_171"/>
          <p:cNvGrpSpPr/>
          <p:nvPr/>
        </p:nvGrpSpPr>
        <p:grpSpPr>
          <a:xfrm>
            <a:off x="193550" y="531349"/>
            <a:ext cx="10178803" cy="9224282"/>
            <a:chOff x="0" y="-95250"/>
            <a:chExt cx="2100628" cy="749710"/>
          </a:xfrm>
        </p:grpSpPr>
        <p:sp>
          <p:nvSpPr>
            <p:cNvPr id="215" name="Google Shape;215;g3f37f090297_0_171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25" lIns="108225" spcFirstLastPara="1" rIns="108225" wrap="square" tIns="108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7"/>
                <a:buFont typeface="Arial"/>
                <a:buNone/>
              </a:pPr>
              <a:r>
                <a:t/>
              </a:r>
              <a:endParaRPr b="0" i="0" sz="165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g3f37f090297_0_171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1"/>
                <a:buFont typeface="Arial"/>
                <a:buNone/>
              </a:pPr>
              <a:r>
                <a:t/>
              </a:r>
              <a:endParaRPr b="0" i="0" sz="213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g3f37f090297_0_171"/>
          <p:cNvSpPr txBox="1"/>
          <p:nvPr/>
        </p:nvSpPr>
        <p:spPr>
          <a:xfrm>
            <a:off x="1601772" y="6639212"/>
            <a:ext cx="8268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g3f37f090297_0_171"/>
          <p:cNvSpPr txBox="1"/>
          <p:nvPr/>
        </p:nvSpPr>
        <p:spPr>
          <a:xfrm>
            <a:off x="1601772" y="2083974"/>
            <a:ext cx="8268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g3f37f090297_0_171"/>
          <p:cNvSpPr txBox="1"/>
          <p:nvPr/>
        </p:nvSpPr>
        <p:spPr>
          <a:xfrm>
            <a:off x="507400" y="2229950"/>
            <a:ext cx="9551100" cy="6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I. Fortalecimento de redes comunitárias e defesa de territórios e direitos</a:t>
            </a:r>
            <a:br>
              <a:rPr b="1" lang="en-US" sz="2400">
                <a:solidFill>
                  <a:srgbClr val="56362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>
                <a:solidFill>
                  <a:srgbClr val="563628"/>
                </a:solidFill>
                <a:latin typeface="Montserrat"/>
                <a:ea typeface="Montserrat"/>
                <a:cs typeface="Montserrat"/>
                <a:sym typeface="Montserrat"/>
              </a:rPr>
              <a:t>Iniciativas voltadas ao fortalecimento de redes de organizações comunitárias e de articulações territoriais que atuem na defesa de direitos de povos indígenas, quilombolas e comunidades locais, incluindo ações de mobilização, formação, incidência política, intercâmbio de experiências e fortalecimento institucional das organizações locais</a:t>
            </a:r>
            <a:r>
              <a:rPr lang="en-US" sz="2400">
                <a:solidFill>
                  <a:srgbClr val="563628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>
              <a:solidFill>
                <a:srgbClr val="56362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56362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II.</a:t>
            </a:r>
            <a:r>
              <a:rPr lang="en-US" sz="2400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400">
                <a:solidFill>
                  <a:srgbClr val="54A69E"/>
                </a:solidFill>
                <a:latin typeface="Montserrat"/>
                <a:ea typeface="Montserrat"/>
                <a:cs typeface="Montserrat"/>
                <a:sym typeface="Montserrat"/>
              </a:rPr>
              <a:t>Sociobioeconomia e acesso a políticas públicas e mercados institucionais</a:t>
            </a:r>
            <a:br>
              <a:rPr b="1" lang="en-US" sz="2000">
                <a:solidFill>
                  <a:srgbClr val="56362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>
                <a:solidFill>
                  <a:srgbClr val="563628"/>
                </a:solidFill>
                <a:latin typeface="Montserrat"/>
                <a:ea typeface="Montserrat"/>
                <a:cs typeface="Montserrat"/>
                <a:sym typeface="Montserrat"/>
              </a:rPr>
              <a:t>Iniciativas voltadas ao fortalecimento de cadeias produtivas da sociobiodiversidade, agregação de valor a produtos da floresta e geração de renda sustentável, com foco na ampliação do acesso a políticas públicas e mercados institucionais, incluindo estratégias voltadas à valorização e à inclusão de alimentos tradicionais de povos indígenas e comunidades tradicionais em programas públicos de alimentação escolar.</a:t>
            </a:r>
            <a:endParaRPr sz="2000">
              <a:solidFill>
                <a:srgbClr val="56362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800">
              <a:solidFill>
                <a:srgbClr val="A15F3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g3f37f090297_0_171"/>
          <p:cNvSpPr txBox="1"/>
          <p:nvPr/>
        </p:nvSpPr>
        <p:spPr>
          <a:xfrm>
            <a:off x="444426" y="716775"/>
            <a:ext cx="5911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61"/>
              <a:buFont typeface="Arial"/>
              <a:buNone/>
            </a:pPr>
            <a:r>
              <a:rPr lang="en-US" sz="6000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LINHAS TEMÁTICAS</a:t>
            </a:r>
            <a:endParaRPr b="0" i="0" sz="6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f37f090297_0_171"/>
          <p:cNvSpPr/>
          <p:nvPr/>
        </p:nvSpPr>
        <p:spPr>
          <a:xfrm flipH="1">
            <a:off x="6820626" y="7010100"/>
            <a:ext cx="16225711" cy="4902217"/>
          </a:xfrm>
          <a:custGeom>
            <a:rect b="b" l="l" r="r" t="t"/>
            <a:pathLst>
              <a:path extrusionOk="0" h="5299694" w="16514719">
                <a:moveTo>
                  <a:pt x="16514719" y="0"/>
                </a:moveTo>
                <a:lnTo>
                  <a:pt x="0" y="0"/>
                </a:lnTo>
                <a:lnTo>
                  <a:pt x="0" y="5299694"/>
                </a:lnTo>
                <a:lnTo>
                  <a:pt x="16514719" y="5299694"/>
                </a:lnTo>
                <a:lnTo>
                  <a:pt x="1651471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9100" l="0" r="0" t="-1470"/>
            </a:stretch>
          </a:blipFill>
          <a:ln>
            <a:noFill/>
          </a:ln>
          <a:effectLst>
            <a:outerShdw blurRad="57150" rotWithShape="0" algn="bl" dir="5400000" dist="19050">
              <a:srgbClr val="000000">
                <a:alpha val="50199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sp>
      <p:sp>
        <p:nvSpPr>
          <p:cNvPr id="222" name="Google Shape;222;g3f37f090297_0_171"/>
          <p:cNvSpPr/>
          <p:nvPr/>
        </p:nvSpPr>
        <p:spPr>
          <a:xfrm>
            <a:off x="11578974" y="431318"/>
            <a:ext cx="6709025" cy="9424369"/>
          </a:xfrm>
          <a:custGeom>
            <a:rect b="b" l="l" r="r" t="t"/>
            <a:pathLst>
              <a:path extrusionOk="0" h="9424369" w="6709025">
                <a:moveTo>
                  <a:pt x="0" y="0"/>
                </a:moveTo>
                <a:lnTo>
                  <a:pt x="6709024" y="0"/>
                </a:lnTo>
                <a:lnTo>
                  <a:pt x="6709024" y="9424369"/>
                </a:lnTo>
                <a:lnTo>
                  <a:pt x="0" y="9424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6399" l="-19740" r="-9000" t="-31309"/>
            </a:stretch>
          </a:blipFill>
          <a:ln>
            <a:noFill/>
          </a:ln>
        </p:spPr>
      </p:sp>
      <p:sp>
        <p:nvSpPr>
          <p:cNvPr id="223" name="Google Shape;223;g3f37f090297_0_171"/>
          <p:cNvSpPr/>
          <p:nvPr/>
        </p:nvSpPr>
        <p:spPr>
          <a:xfrm rot="10800000">
            <a:off x="13265010" y="-109187"/>
            <a:ext cx="5303340" cy="3726763"/>
          </a:xfrm>
          <a:custGeom>
            <a:rect b="b" l="l" r="r" t="t"/>
            <a:pathLst>
              <a:path extrusionOk="0" h="4007272" w="6043692">
                <a:moveTo>
                  <a:pt x="0" y="0"/>
                </a:moveTo>
                <a:lnTo>
                  <a:pt x="6043692" y="0"/>
                </a:lnTo>
                <a:lnTo>
                  <a:pt x="6043692" y="4007273"/>
                </a:lnTo>
                <a:lnTo>
                  <a:pt x="0" y="400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37f090297_0_119"/>
          <p:cNvSpPr/>
          <p:nvPr/>
        </p:nvSpPr>
        <p:spPr>
          <a:xfrm rot="-7282595">
            <a:off x="7987120" y="-3106700"/>
            <a:ext cx="11382891" cy="10480184"/>
          </a:xfrm>
          <a:custGeom>
            <a:rect b="b" l="l" r="r" t="t"/>
            <a:pathLst>
              <a:path extrusionOk="0" h="4529857" w="6831844">
                <a:moveTo>
                  <a:pt x="0" y="0"/>
                </a:moveTo>
                <a:lnTo>
                  <a:pt x="6831844" y="0"/>
                </a:lnTo>
                <a:lnTo>
                  <a:pt x="6831844" y="4529857"/>
                </a:lnTo>
                <a:lnTo>
                  <a:pt x="0" y="4529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g3f37f090297_0_119"/>
          <p:cNvSpPr/>
          <p:nvPr/>
        </p:nvSpPr>
        <p:spPr>
          <a:xfrm flipH="1" rot="-543990">
            <a:off x="-932258" y="-2119743"/>
            <a:ext cx="10831494" cy="15550251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g3f37f090297_0_119"/>
          <p:cNvGrpSpPr/>
          <p:nvPr/>
        </p:nvGrpSpPr>
        <p:grpSpPr>
          <a:xfrm>
            <a:off x="193550" y="531351"/>
            <a:ext cx="10405671" cy="9333140"/>
            <a:chOff x="0" y="-95250"/>
            <a:chExt cx="2100628" cy="749710"/>
          </a:xfrm>
        </p:grpSpPr>
        <p:sp>
          <p:nvSpPr>
            <p:cNvPr id="231" name="Google Shape;231;g3f37f090297_0_119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25" lIns="108225" spcFirstLastPara="1" rIns="108225" wrap="square" tIns="1082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57"/>
                <a:buFont typeface="Arial"/>
                <a:buNone/>
              </a:pPr>
              <a:r>
                <a:t/>
              </a:r>
              <a:endParaRPr b="0" i="0" sz="165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g3f37f090297_0_119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131"/>
                <a:buFont typeface="Arial"/>
                <a:buNone/>
              </a:pPr>
              <a:r>
                <a:t/>
              </a:r>
              <a:endParaRPr b="0" i="0" sz="2131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g3f37f090297_0_119"/>
          <p:cNvSpPr txBox="1"/>
          <p:nvPr/>
        </p:nvSpPr>
        <p:spPr>
          <a:xfrm>
            <a:off x="1601772" y="6639212"/>
            <a:ext cx="8268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g3f37f090297_0_119"/>
          <p:cNvSpPr txBox="1"/>
          <p:nvPr/>
        </p:nvSpPr>
        <p:spPr>
          <a:xfrm>
            <a:off x="1601772" y="2083974"/>
            <a:ext cx="8268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3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g3f37f090297_0_119"/>
          <p:cNvSpPr txBox="1"/>
          <p:nvPr/>
        </p:nvSpPr>
        <p:spPr>
          <a:xfrm>
            <a:off x="1068588" y="2311725"/>
            <a:ext cx="8655600" cy="73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600" u="sng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48º Edital Fundo Ecos - </a:t>
            </a:r>
            <a:r>
              <a:rPr b="0" i="0" lang="en-US" sz="3600" u="sng" cap="none" strike="noStrike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Apoio a Redes</a:t>
            </a:r>
            <a:endParaRPr b="0" i="0" sz="3600" u="sng" cap="none" strike="noStrike">
              <a:solidFill>
                <a:srgbClr val="54A69E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sz="3100" u="sng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500">
                <a:solidFill>
                  <a:srgbClr val="40281F"/>
                </a:solidFill>
              </a:rPr>
              <a:t>P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or meio de Chamada Induzida, 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Três</a:t>
            </a:r>
            <a:r>
              <a:rPr b="0" i="0" lang="en-US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projeto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s de</a:t>
            </a:r>
            <a:r>
              <a:rPr b="1" i="0" lang="en-US" sz="3400" u="none" cap="none" strike="noStrike">
                <a:solidFill>
                  <a:srgbClr val="4F8753"/>
                </a:solidFill>
                <a:latin typeface="Passion One"/>
                <a:ea typeface="Passion One"/>
                <a:cs typeface="Passion One"/>
                <a:sym typeface="Passion One"/>
              </a:rPr>
              <a:t> R$ 600.000,00 </a:t>
            </a:r>
            <a:r>
              <a:rPr lang="en-US" sz="2500">
                <a:solidFill>
                  <a:srgbClr val="40281F"/>
                </a:solidFill>
              </a:rPr>
              <a:t>recebem apoio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. Com o objetivo de fortalecer</a:t>
            </a:r>
            <a:r>
              <a:rPr b="0" i="0" lang="en-US" sz="2800" u="none" cap="none" strike="noStrike">
                <a:solidFill>
                  <a:srgbClr val="40281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3400" u="sng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redes comunitárias</a:t>
            </a:r>
            <a:r>
              <a:rPr b="0" i="0" lang="en-US" sz="34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articulações territoriais</a:t>
            </a:r>
            <a:r>
              <a:rPr b="0" i="0" lang="en-US" sz="3200" u="none" cap="none" strike="noStrike">
                <a:solidFill>
                  <a:srgbClr val="D94A4A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que promovem ações de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mobilização, formação, incidência 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advocacy 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em prol da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 justiça climática 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defesa dos direitos de indígenas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quilombolas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b="0" i="0" lang="en-US" sz="32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  <a:t>comunidades locais/tradicionais</a:t>
            </a:r>
            <a:r>
              <a:rPr b="0" i="0" lang="en-US" sz="2500" u="none" cap="none" strike="noStrike">
                <a:solidFill>
                  <a:srgbClr val="40281F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b="0" i="0" lang="en-US" sz="2800" u="none" cap="none" strike="noStrike">
                <a:solidFill>
                  <a:srgbClr val="88B257"/>
                </a:solidFill>
                <a:latin typeface="Passion One"/>
                <a:ea typeface="Passion One"/>
                <a:cs typeface="Passion One"/>
                <a:sym typeface="Passion One"/>
              </a:rPr>
              <a:t>Maranhão e Tocantins</a:t>
            </a:r>
            <a:r>
              <a:rPr b="0" i="0" lang="en-US" sz="2800" u="none" cap="none" strike="noStrike">
                <a:solidFill>
                  <a:srgbClr val="88B257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b="0" i="0" lang="en-US" sz="2800" u="none" cap="none" strike="noStrike">
                <a:solidFill>
                  <a:srgbClr val="88B257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-US" sz="2800" u="none" cap="none" strike="noStrike">
                <a:solidFill>
                  <a:srgbClr val="88B257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*</a:t>
            </a:r>
            <a:r>
              <a:rPr b="1"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Coletivo Diálogos do Babaçu;</a:t>
            </a:r>
            <a:br>
              <a:rPr b="1"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r>
              <a:rPr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*</a:t>
            </a:r>
            <a:r>
              <a:rPr b="1"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Rede do Mosaico do Gurupi;</a:t>
            </a:r>
            <a:br>
              <a:rPr b="1"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r>
              <a:rPr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*</a:t>
            </a:r>
            <a:r>
              <a:rPr b="1" lang="en-US" sz="2400">
                <a:solidFill>
                  <a:srgbClr val="54A69E"/>
                </a:solidFill>
                <a:latin typeface="Passion One"/>
                <a:ea typeface="Passion One"/>
                <a:cs typeface="Passion One"/>
                <a:sym typeface="Passion One"/>
              </a:rPr>
              <a:t>Coletivo Vozes do Tocantins.</a:t>
            </a:r>
            <a:br>
              <a:rPr b="1" i="0" lang="en-US" sz="2400" u="none" cap="none" strike="noStrike">
                <a:solidFill>
                  <a:srgbClr val="D94A4A"/>
                </a:solidFill>
                <a:latin typeface="Passion One"/>
                <a:ea typeface="Passion One"/>
                <a:cs typeface="Passion One"/>
                <a:sym typeface="Passion One"/>
              </a:rPr>
            </a:br>
            <a:endParaRPr b="0" i="0" sz="2400" u="none" cap="none" strike="noStrike">
              <a:solidFill>
                <a:srgbClr val="D94A4A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236" name="Google Shape;236;g3f37f090297_0_119"/>
          <p:cNvSpPr txBox="1"/>
          <p:nvPr/>
        </p:nvSpPr>
        <p:spPr>
          <a:xfrm>
            <a:off x="444422" y="379916"/>
            <a:ext cx="4301100" cy="13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61"/>
              <a:buFont typeface="Arial"/>
              <a:buNone/>
            </a:pPr>
            <a:r>
              <a:rPr lang="en-US" sz="8461">
                <a:solidFill>
                  <a:srgbClr val="F5E6C9"/>
                </a:solidFill>
                <a:latin typeface="Passion One"/>
                <a:ea typeface="Passion One"/>
                <a:cs typeface="Passion One"/>
                <a:sym typeface="Passion One"/>
              </a:rPr>
              <a:t>TAIPAS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g3f37f090297_0_119"/>
          <p:cNvSpPr/>
          <p:nvPr/>
        </p:nvSpPr>
        <p:spPr>
          <a:xfrm flipH="1" rot="5043323">
            <a:off x="1744306" y="5677383"/>
            <a:ext cx="16380604" cy="23516839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" name="Google Shape;238;g3f37f090297_0_119"/>
          <p:cNvGrpSpPr/>
          <p:nvPr/>
        </p:nvGrpSpPr>
        <p:grpSpPr>
          <a:xfrm>
            <a:off x="14915773" y="8071749"/>
            <a:ext cx="2425277" cy="1986028"/>
            <a:chOff x="63479" y="63500"/>
            <a:chExt cx="2425277" cy="1986028"/>
          </a:xfrm>
        </p:grpSpPr>
        <p:sp>
          <p:nvSpPr>
            <p:cNvPr id="239" name="Google Shape;239;g3f37f090297_0_119"/>
            <p:cNvSpPr/>
            <p:nvPr/>
          </p:nvSpPr>
          <p:spPr>
            <a:xfrm>
              <a:off x="961644" y="124841"/>
              <a:ext cx="1217168" cy="767588"/>
            </a:xfrm>
            <a:custGeom>
              <a:rect b="b" l="l" r="r" t="t"/>
              <a:pathLst>
                <a:path extrusionOk="0" h="767588" w="1217168">
                  <a:moveTo>
                    <a:pt x="178308" y="96774"/>
                  </a:moveTo>
                  <a:cubicBezTo>
                    <a:pt x="538480" y="298831"/>
                    <a:pt x="884682" y="522478"/>
                    <a:pt x="1217168" y="767588"/>
                  </a:cubicBezTo>
                  <a:cubicBezTo>
                    <a:pt x="1124966" y="617474"/>
                    <a:pt x="1010412" y="486918"/>
                    <a:pt x="873633" y="375920"/>
                  </a:cubicBezTo>
                  <a:cubicBezTo>
                    <a:pt x="616712" y="170053"/>
                    <a:pt x="297942" y="59690"/>
                    <a:pt x="0" y="0"/>
                  </a:cubicBezTo>
                  <a:cubicBezTo>
                    <a:pt x="60071" y="32004"/>
                    <a:pt x="119507" y="64262"/>
                    <a:pt x="178308" y="96774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g3f37f090297_0_119"/>
            <p:cNvSpPr/>
            <p:nvPr/>
          </p:nvSpPr>
          <p:spPr>
            <a:xfrm>
              <a:off x="63479" y="63500"/>
              <a:ext cx="2425277" cy="1937893"/>
            </a:xfrm>
            <a:custGeom>
              <a:rect b="b" l="l" r="r" t="t"/>
              <a:pathLst>
                <a:path extrusionOk="0" h="1937893" w="2425277">
                  <a:moveTo>
                    <a:pt x="662326" y="113792"/>
                  </a:moveTo>
                  <a:cubicBezTo>
                    <a:pt x="664612" y="113792"/>
                    <a:pt x="667025" y="114173"/>
                    <a:pt x="669438" y="115062"/>
                  </a:cubicBezTo>
                  <a:cubicBezTo>
                    <a:pt x="861970" y="184531"/>
                    <a:pt x="1049549" y="265557"/>
                    <a:pt x="1232048" y="358140"/>
                  </a:cubicBezTo>
                  <a:cubicBezTo>
                    <a:pt x="1252622" y="369062"/>
                    <a:pt x="1238398" y="396113"/>
                    <a:pt x="1218840" y="396113"/>
                  </a:cubicBezTo>
                  <a:cubicBezTo>
                    <a:pt x="1215411" y="396113"/>
                    <a:pt x="1211982" y="395351"/>
                    <a:pt x="1208426" y="393446"/>
                  </a:cubicBezTo>
                  <a:cubicBezTo>
                    <a:pt x="1029356" y="302387"/>
                    <a:pt x="845206" y="222758"/>
                    <a:pt x="656230" y="154432"/>
                  </a:cubicBezTo>
                  <a:cubicBezTo>
                    <a:pt x="632481" y="146558"/>
                    <a:pt x="641752" y="113792"/>
                    <a:pt x="662199" y="113792"/>
                  </a:cubicBezTo>
                  <a:close/>
                  <a:moveTo>
                    <a:pt x="281072" y="394208"/>
                  </a:moveTo>
                  <a:cubicBezTo>
                    <a:pt x="281580" y="394208"/>
                    <a:pt x="282088" y="394208"/>
                    <a:pt x="282596" y="394208"/>
                  </a:cubicBezTo>
                  <a:cubicBezTo>
                    <a:pt x="285390" y="394462"/>
                    <a:pt x="288057" y="395097"/>
                    <a:pt x="290597" y="396367"/>
                  </a:cubicBezTo>
                  <a:cubicBezTo>
                    <a:pt x="293137" y="397637"/>
                    <a:pt x="295296" y="399288"/>
                    <a:pt x="297074" y="401447"/>
                  </a:cubicBezTo>
                  <a:cubicBezTo>
                    <a:pt x="298852" y="403606"/>
                    <a:pt x="300249" y="406019"/>
                    <a:pt x="301138" y="408686"/>
                  </a:cubicBezTo>
                  <a:cubicBezTo>
                    <a:pt x="302027" y="411353"/>
                    <a:pt x="302408" y="414020"/>
                    <a:pt x="302154" y="416941"/>
                  </a:cubicBezTo>
                  <a:cubicBezTo>
                    <a:pt x="301900" y="419862"/>
                    <a:pt x="301265" y="422402"/>
                    <a:pt x="299995" y="424942"/>
                  </a:cubicBezTo>
                  <a:cubicBezTo>
                    <a:pt x="298725" y="427482"/>
                    <a:pt x="297074" y="429641"/>
                    <a:pt x="294915" y="431419"/>
                  </a:cubicBezTo>
                  <a:cubicBezTo>
                    <a:pt x="292756" y="433197"/>
                    <a:pt x="290343" y="434594"/>
                    <a:pt x="287676" y="435483"/>
                  </a:cubicBezTo>
                  <a:cubicBezTo>
                    <a:pt x="285517" y="436245"/>
                    <a:pt x="283231" y="436626"/>
                    <a:pt x="281072" y="436626"/>
                  </a:cubicBezTo>
                  <a:cubicBezTo>
                    <a:pt x="280564" y="436626"/>
                    <a:pt x="280056" y="436626"/>
                    <a:pt x="279548" y="436626"/>
                  </a:cubicBezTo>
                  <a:cubicBezTo>
                    <a:pt x="276754" y="436372"/>
                    <a:pt x="274087" y="435737"/>
                    <a:pt x="271547" y="434467"/>
                  </a:cubicBezTo>
                  <a:cubicBezTo>
                    <a:pt x="269007" y="433197"/>
                    <a:pt x="266848" y="431546"/>
                    <a:pt x="265070" y="429387"/>
                  </a:cubicBezTo>
                  <a:lnTo>
                    <a:pt x="265070" y="429387"/>
                  </a:lnTo>
                  <a:cubicBezTo>
                    <a:pt x="263292" y="427228"/>
                    <a:pt x="261895" y="424815"/>
                    <a:pt x="261006" y="422148"/>
                  </a:cubicBezTo>
                  <a:cubicBezTo>
                    <a:pt x="260117" y="419481"/>
                    <a:pt x="259736" y="416814"/>
                    <a:pt x="259990" y="413893"/>
                  </a:cubicBezTo>
                  <a:cubicBezTo>
                    <a:pt x="260244" y="410972"/>
                    <a:pt x="260879" y="408432"/>
                    <a:pt x="262149" y="405892"/>
                  </a:cubicBezTo>
                  <a:cubicBezTo>
                    <a:pt x="263419" y="403352"/>
                    <a:pt x="265070" y="401193"/>
                    <a:pt x="267229" y="399415"/>
                  </a:cubicBezTo>
                  <a:cubicBezTo>
                    <a:pt x="269388" y="397637"/>
                    <a:pt x="271801" y="396240"/>
                    <a:pt x="274468" y="395351"/>
                  </a:cubicBezTo>
                  <a:cubicBezTo>
                    <a:pt x="276627" y="394589"/>
                    <a:pt x="278913" y="394208"/>
                    <a:pt x="281072" y="394208"/>
                  </a:cubicBezTo>
                  <a:close/>
                  <a:moveTo>
                    <a:pt x="477287" y="447548"/>
                  </a:moveTo>
                  <a:cubicBezTo>
                    <a:pt x="479573" y="447548"/>
                    <a:pt x="481859" y="447929"/>
                    <a:pt x="484145" y="448691"/>
                  </a:cubicBezTo>
                  <a:cubicBezTo>
                    <a:pt x="589301" y="489204"/>
                    <a:pt x="690520" y="537718"/>
                    <a:pt x="787929" y="594360"/>
                  </a:cubicBezTo>
                  <a:cubicBezTo>
                    <a:pt x="790215" y="596011"/>
                    <a:pt x="792120" y="597916"/>
                    <a:pt x="793644" y="600329"/>
                  </a:cubicBezTo>
                  <a:cubicBezTo>
                    <a:pt x="795168" y="602742"/>
                    <a:pt x="796184" y="605282"/>
                    <a:pt x="796692" y="607949"/>
                  </a:cubicBezTo>
                  <a:cubicBezTo>
                    <a:pt x="797200" y="610616"/>
                    <a:pt x="797200" y="613410"/>
                    <a:pt x="796692" y="616204"/>
                  </a:cubicBezTo>
                  <a:cubicBezTo>
                    <a:pt x="796184" y="618998"/>
                    <a:pt x="795168" y="621538"/>
                    <a:pt x="793644" y="623824"/>
                  </a:cubicBezTo>
                  <a:cubicBezTo>
                    <a:pt x="791993" y="626110"/>
                    <a:pt x="789834" y="628015"/>
                    <a:pt x="787421" y="629412"/>
                  </a:cubicBezTo>
                  <a:cubicBezTo>
                    <a:pt x="785008" y="630809"/>
                    <a:pt x="782341" y="631825"/>
                    <a:pt x="779547" y="632333"/>
                  </a:cubicBezTo>
                  <a:cubicBezTo>
                    <a:pt x="778277" y="632587"/>
                    <a:pt x="777134" y="632587"/>
                    <a:pt x="775864" y="632587"/>
                  </a:cubicBezTo>
                  <a:cubicBezTo>
                    <a:pt x="774340" y="632587"/>
                    <a:pt x="772689" y="632460"/>
                    <a:pt x="771165" y="632079"/>
                  </a:cubicBezTo>
                  <a:cubicBezTo>
                    <a:pt x="768371" y="631444"/>
                    <a:pt x="765831" y="630428"/>
                    <a:pt x="763418" y="628777"/>
                  </a:cubicBezTo>
                  <a:cubicBezTo>
                    <a:pt x="669438" y="574421"/>
                    <a:pt x="571648" y="527685"/>
                    <a:pt x="470302" y="488823"/>
                  </a:cubicBezTo>
                  <a:cubicBezTo>
                    <a:pt x="467635" y="487934"/>
                    <a:pt x="465222" y="486537"/>
                    <a:pt x="463063" y="484632"/>
                  </a:cubicBezTo>
                  <a:cubicBezTo>
                    <a:pt x="460904" y="482727"/>
                    <a:pt x="459253" y="480568"/>
                    <a:pt x="457983" y="478028"/>
                  </a:cubicBezTo>
                  <a:cubicBezTo>
                    <a:pt x="456713" y="475488"/>
                    <a:pt x="456078" y="472821"/>
                    <a:pt x="455824" y="470027"/>
                  </a:cubicBezTo>
                  <a:cubicBezTo>
                    <a:pt x="455570" y="467233"/>
                    <a:pt x="455951" y="464439"/>
                    <a:pt x="456967" y="461772"/>
                  </a:cubicBezTo>
                  <a:cubicBezTo>
                    <a:pt x="457983" y="459105"/>
                    <a:pt x="459253" y="456692"/>
                    <a:pt x="461158" y="454533"/>
                  </a:cubicBezTo>
                  <a:cubicBezTo>
                    <a:pt x="463063" y="452374"/>
                    <a:pt x="465222" y="450723"/>
                    <a:pt x="467762" y="449453"/>
                  </a:cubicBezTo>
                  <a:cubicBezTo>
                    <a:pt x="470302" y="448183"/>
                    <a:pt x="472969" y="447548"/>
                    <a:pt x="475763" y="447294"/>
                  </a:cubicBezTo>
                  <a:cubicBezTo>
                    <a:pt x="476271" y="447294"/>
                    <a:pt x="476652" y="447294"/>
                    <a:pt x="477160" y="447294"/>
                  </a:cubicBezTo>
                  <a:close/>
                  <a:moveTo>
                    <a:pt x="790088" y="779399"/>
                  </a:moveTo>
                  <a:cubicBezTo>
                    <a:pt x="793390" y="779399"/>
                    <a:pt x="796819" y="780161"/>
                    <a:pt x="800248" y="781939"/>
                  </a:cubicBezTo>
                  <a:cubicBezTo>
                    <a:pt x="1014497" y="888619"/>
                    <a:pt x="1219856" y="1010285"/>
                    <a:pt x="1416198" y="1147191"/>
                  </a:cubicBezTo>
                  <a:cubicBezTo>
                    <a:pt x="1418484" y="1148715"/>
                    <a:pt x="1420516" y="1150747"/>
                    <a:pt x="1422040" y="1153033"/>
                  </a:cubicBezTo>
                  <a:cubicBezTo>
                    <a:pt x="1423564" y="1155319"/>
                    <a:pt x="1424707" y="1157986"/>
                    <a:pt x="1425215" y="1160653"/>
                  </a:cubicBezTo>
                  <a:cubicBezTo>
                    <a:pt x="1425723" y="1163320"/>
                    <a:pt x="1425723" y="1166241"/>
                    <a:pt x="1425215" y="1168908"/>
                  </a:cubicBezTo>
                  <a:cubicBezTo>
                    <a:pt x="1424707" y="1171575"/>
                    <a:pt x="1423564" y="1174242"/>
                    <a:pt x="1422040" y="1176528"/>
                  </a:cubicBezTo>
                  <a:cubicBezTo>
                    <a:pt x="1420516" y="1178814"/>
                    <a:pt x="1418484" y="1180846"/>
                    <a:pt x="1416198" y="1182370"/>
                  </a:cubicBezTo>
                  <a:cubicBezTo>
                    <a:pt x="1413912" y="1183894"/>
                    <a:pt x="1411245" y="1185037"/>
                    <a:pt x="1408578" y="1185545"/>
                  </a:cubicBezTo>
                  <a:cubicBezTo>
                    <a:pt x="1407181" y="1185799"/>
                    <a:pt x="1405784" y="1185926"/>
                    <a:pt x="1404387" y="1185926"/>
                  </a:cubicBezTo>
                  <a:cubicBezTo>
                    <a:pt x="1402990" y="1185926"/>
                    <a:pt x="1401593" y="1185799"/>
                    <a:pt x="1400196" y="1185545"/>
                  </a:cubicBezTo>
                  <a:cubicBezTo>
                    <a:pt x="1397402" y="1185037"/>
                    <a:pt x="1394862" y="1183894"/>
                    <a:pt x="1392576" y="1182370"/>
                  </a:cubicBezTo>
                  <a:lnTo>
                    <a:pt x="1392576" y="1182370"/>
                  </a:lnTo>
                  <a:cubicBezTo>
                    <a:pt x="1196234" y="1045591"/>
                    <a:pt x="990875" y="923798"/>
                    <a:pt x="776499" y="817245"/>
                  </a:cubicBezTo>
                  <a:cubicBezTo>
                    <a:pt x="755798" y="806704"/>
                    <a:pt x="770276" y="779399"/>
                    <a:pt x="789961" y="779399"/>
                  </a:cubicBezTo>
                  <a:close/>
                  <a:moveTo>
                    <a:pt x="249068" y="0"/>
                  </a:moveTo>
                  <a:cubicBezTo>
                    <a:pt x="244115" y="0"/>
                    <a:pt x="239289" y="0"/>
                    <a:pt x="234336" y="0"/>
                  </a:cubicBezTo>
                  <a:cubicBezTo>
                    <a:pt x="91969" y="254"/>
                    <a:pt x="-13568" y="105283"/>
                    <a:pt x="1418" y="231775"/>
                  </a:cubicBezTo>
                  <a:cubicBezTo>
                    <a:pt x="17928" y="368554"/>
                    <a:pt x="45233" y="503174"/>
                    <a:pt x="83333" y="635635"/>
                  </a:cubicBezTo>
                  <a:cubicBezTo>
                    <a:pt x="309901" y="745744"/>
                    <a:pt x="535199" y="859917"/>
                    <a:pt x="757957" y="977773"/>
                  </a:cubicBezTo>
                  <a:cubicBezTo>
                    <a:pt x="1096793" y="1156843"/>
                    <a:pt x="1430549" y="1345692"/>
                    <a:pt x="1754907" y="1549654"/>
                  </a:cubicBezTo>
                  <a:cubicBezTo>
                    <a:pt x="1915943" y="1650873"/>
                    <a:pt x="2074439" y="1755902"/>
                    <a:pt x="2230268" y="1864741"/>
                  </a:cubicBezTo>
                  <a:cubicBezTo>
                    <a:pt x="2267606" y="1890649"/>
                    <a:pt x="2305452" y="1914652"/>
                    <a:pt x="2343933" y="1937893"/>
                  </a:cubicBezTo>
                  <a:cubicBezTo>
                    <a:pt x="2358157" y="1927606"/>
                    <a:pt x="2370857" y="1915668"/>
                    <a:pt x="2381779" y="1901952"/>
                  </a:cubicBezTo>
                  <a:cubicBezTo>
                    <a:pt x="2392701" y="1888236"/>
                    <a:pt x="2401845" y="1873377"/>
                    <a:pt x="2408830" y="1857248"/>
                  </a:cubicBezTo>
                  <a:cubicBezTo>
                    <a:pt x="2415815" y="1841119"/>
                    <a:pt x="2420641" y="1824482"/>
                    <a:pt x="2423181" y="1807083"/>
                  </a:cubicBezTo>
                  <a:cubicBezTo>
                    <a:pt x="2425721" y="1789684"/>
                    <a:pt x="2425975" y="1772285"/>
                    <a:pt x="2423816" y="1754886"/>
                  </a:cubicBezTo>
                  <a:cubicBezTo>
                    <a:pt x="2422038" y="1739773"/>
                    <a:pt x="2419752" y="1723390"/>
                    <a:pt x="2417466" y="1707007"/>
                  </a:cubicBezTo>
                  <a:cubicBezTo>
                    <a:pt x="2268876" y="1602486"/>
                    <a:pt x="2104538" y="1519428"/>
                    <a:pt x="1950360" y="1423162"/>
                  </a:cubicBezTo>
                  <a:cubicBezTo>
                    <a:pt x="1930929" y="1411224"/>
                    <a:pt x="1944264" y="1384554"/>
                    <a:pt x="1962425" y="1384554"/>
                  </a:cubicBezTo>
                  <a:cubicBezTo>
                    <a:pt x="1966108" y="1384554"/>
                    <a:pt x="1969918" y="1385570"/>
                    <a:pt x="1973728" y="1388110"/>
                  </a:cubicBezTo>
                  <a:cubicBezTo>
                    <a:pt x="2053611" y="1437894"/>
                    <a:pt x="2135907" y="1483995"/>
                    <a:pt x="2217314" y="1531493"/>
                  </a:cubicBezTo>
                  <a:cubicBezTo>
                    <a:pt x="1938041" y="1310005"/>
                    <a:pt x="1659149" y="1089025"/>
                    <a:pt x="1365906" y="886587"/>
                  </a:cubicBezTo>
                  <a:cubicBezTo>
                    <a:pt x="952521" y="597535"/>
                    <a:pt x="513355" y="343027"/>
                    <a:pt x="39645" y="164211"/>
                  </a:cubicBezTo>
                  <a:cubicBezTo>
                    <a:pt x="16785" y="155829"/>
                    <a:pt x="25294" y="122809"/>
                    <a:pt x="45487" y="122809"/>
                  </a:cubicBezTo>
                  <a:cubicBezTo>
                    <a:pt x="47900" y="122809"/>
                    <a:pt x="50567" y="123317"/>
                    <a:pt x="53234" y="124333"/>
                  </a:cubicBezTo>
                  <a:cubicBezTo>
                    <a:pt x="318918" y="225933"/>
                    <a:pt x="574950" y="347853"/>
                    <a:pt x="821330" y="490093"/>
                  </a:cubicBezTo>
                  <a:cubicBezTo>
                    <a:pt x="1257194" y="740918"/>
                    <a:pt x="1663848" y="1040765"/>
                    <a:pt x="2059072" y="1351788"/>
                  </a:cubicBezTo>
                  <a:cubicBezTo>
                    <a:pt x="2174896" y="1443101"/>
                    <a:pt x="2290339" y="1535176"/>
                    <a:pt x="2405528" y="1628013"/>
                  </a:cubicBezTo>
                  <a:cubicBezTo>
                    <a:pt x="2382160" y="1488313"/>
                    <a:pt x="2346981" y="1351661"/>
                    <a:pt x="2299991" y="1218057"/>
                  </a:cubicBezTo>
                  <a:cubicBezTo>
                    <a:pt x="2204106" y="1170686"/>
                    <a:pt x="2109491" y="1121410"/>
                    <a:pt x="2016146" y="1070102"/>
                  </a:cubicBezTo>
                  <a:cubicBezTo>
                    <a:pt x="1637051" y="861060"/>
                    <a:pt x="1275609" y="624078"/>
                    <a:pt x="898927" y="410845"/>
                  </a:cubicBezTo>
                  <a:cubicBezTo>
                    <a:pt x="878861" y="399542"/>
                    <a:pt x="893212" y="372237"/>
                    <a:pt x="911754" y="372237"/>
                  </a:cubicBezTo>
                  <a:cubicBezTo>
                    <a:pt x="915310" y="372237"/>
                    <a:pt x="918866" y="373253"/>
                    <a:pt x="922549" y="375412"/>
                  </a:cubicBezTo>
                  <a:cubicBezTo>
                    <a:pt x="1028848" y="435610"/>
                    <a:pt x="1134639" y="497332"/>
                    <a:pt x="1239668" y="560705"/>
                  </a:cubicBezTo>
                  <a:cubicBezTo>
                    <a:pt x="1582187" y="766318"/>
                    <a:pt x="1920134" y="977773"/>
                    <a:pt x="2278020" y="1159256"/>
                  </a:cubicBezTo>
                  <a:cubicBezTo>
                    <a:pt x="2246905" y="1077468"/>
                    <a:pt x="2210583" y="998093"/>
                    <a:pt x="2169054" y="921131"/>
                  </a:cubicBezTo>
                  <a:cubicBezTo>
                    <a:pt x="1982364" y="782193"/>
                    <a:pt x="1791991" y="648208"/>
                    <a:pt x="1596792" y="521462"/>
                  </a:cubicBezTo>
                  <a:cubicBezTo>
                    <a:pt x="1325520" y="344424"/>
                    <a:pt x="1045358" y="182880"/>
                    <a:pt x="756179" y="36830"/>
                  </a:cubicBezTo>
                  <a:cubicBezTo>
                    <a:pt x="588031" y="12319"/>
                    <a:pt x="418994" y="0"/>
                    <a:pt x="2490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g3f37f090297_0_119"/>
            <p:cNvSpPr/>
            <p:nvPr/>
          </p:nvSpPr>
          <p:spPr>
            <a:xfrm>
              <a:off x="1977009" y="1917573"/>
              <a:ext cx="201549" cy="131699"/>
            </a:xfrm>
            <a:custGeom>
              <a:rect b="b" l="l" r="r" t="t"/>
              <a:pathLst>
                <a:path extrusionOk="0" h="131699" w="201549">
                  <a:moveTo>
                    <a:pt x="193167" y="131572"/>
                  </a:moveTo>
                  <a:lnTo>
                    <a:pt x="201549" y="131699"/>
                  </a:lnTo>
                  <a:cubicBezTo>
                    <a:pt x="136525" y="84328"/>
                    <a:pt x="68072" y="40767"/>
                    <a:pt x="0" y="0"/>
                  </a:cubicBezTo>
                  <a:cubicBezTo>
                    <a:pt x="61341" y="46609"/>
                    <a:pt x="126238" y="90678"/>
                    <a:pt x="193167" y="131572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g3f37f090297_0_119"/>
            <p:cNvSpPr/>
            <p:nvPr/>
          </p:nvSpPr>
          <p:spPr>
            <a:xfrm>
              <a:off x="162052" y="754380"/>
              <a:ext cx="2203704" cy="1295148"/>
            </a:xfrm>
            <a:custGeom>
              <a:rect b="b" l="l" r="r" t="t"/>
              <a:pathLst>
                <a:path extrusionOk="0" h="1295148" w="2203704">
                  <a:moveTo>
                    <a:pt x="1571498" y="1027938"/>
                  </a:moveTo>
                  <a:lnTo>
                    <a:pt x="1499108" y="987806"/>
                  </a:lnTo>
                  <a:cubicBezTo>
                    <a:pt x="1496949" y="986790"/>
                    <a:pt x="1495044" y="985393"/>
                    <a:pt x="1493520" y="983615"/>
                  </a:cubicBezTo>
                  <a:cubicBezTo>
                    <a:pt x="1491996" y="981837"/>
                    <a:pt x="1490853" y="979805"/>
                    <a:pt x="1490091" y="977519"/>
                  </a:cubicBezTo>
                  <a:cubicBezTo>
                    <a:pt x="1489329" y="975233"/>
                    <a:pt x="1489075" y="972947"/>
                    <a:pt x="1489329" y="970534"/>
                  </a:cubicBezTo>
                  <a:cubicBezTo>
                    <a:pt x="1489583" y="968121"/>
                    <a:pt x="1490218" y="965962"/>
                    <a:pt x="1491488" y="963803"/>
                  </a:cubicBezTo>
                  <a:cubicBezTo>
                    <a:pt x="1427353" y="912495"/>
                    <a:pt x="1363091" y="861441"/>
                    <a:pt x="1297813" y="812927"/>
                  </a:cubicBezTo>
                  <a:cubicBezTo>
                    <a:pt x="1275715" y="796544"/>
                    <a:pt x="1297940" y="762508"/>
                    <a:pt x="1321054" y="777494"/>
                  </a:cubicBezTo>
                  <a:cubicBezTo>
                    <a:pt x="1413256" y="846074"/>
                    <a:pt x="1503172" y="919099"/>
                    <a:pt x="1593596" y="991235"/>
                  </a:cubicBezTo>
                  <a:cubicBezTo>
                    <a:pt x="1762506" y="1085215"/>
                    <a:pt x="1935988" y="1176020"/>
                    <a:pt x="2089023" y="1295146"/>
                  </a:cubicBezTo>
                  <a:lnTo>
                    <a:pt x="2092960" y="1295146"/>
                  </a:lnTo>
                  <a:cubicBezTo>
                    <a:pt x="2131568" y="1295273"/>
                    <a:pt x="2168525" y="1287399"/>
                    <a:pt x="2203704" y="1271397"/>
                  </a:cubicBezTo>
                  <a:cubicBezTo>
                    <a:pt x="2125853" y="1222375"/>
                    <a:pt x="2051304" y="1169670"/>
                    <a:pt x="1975739" y="1118743"/>
                  </a:cubicBezTo>
                  <a:cubicBezTo>
                    <a:pt x="1819656" y="1013206"/>
                    <a:pt x="1661287" y="911352"/>
                    <a:pt x="1500632" y="813054"/>
                  </a:cubicBezTo>
                  <a:cubicBezTo>
                    <a:pt x="1177925" y="615569"/>
                    <a:pt x="846582" y="432054"/>
                    <a:pt x="510921" y="257683"/>
                  </a:cubicBezTo>
                  <a:cubicBezTo>
                    <a:pt x="342138" y="170561"/>
                    <a:pt x="171831" y="84582"/>
                    <a:pt x="0" y="0"/>
                  </a:cubicBezTo>
                  <a:cubicBezTo>
                    <a:pt x="32385" y="106426"/>
                    <a:pt x="73533" y="209423"/>
                    <a:pt x="123571" y="308864"/>
                  </a:cubicBezTo>
                  <a:cubicBezTo>
                    <a:pt x="173609" y="408305"/>
                    <a:pt x="231648" y="502920"/>
                    <a:pt x="297815" y="592455"/>
                  </a:cubicBezTo>
                  <a:lnTo>
                    <a:pt x="529463" y="719963"/>
                  </a:lnTo>
                  <a:cubicBezTo>
                    <a:pt x="833501" y="888111"/>
                    <a:pt x="1136142" y="1058291"/>
                    <a:pt x="1434338" y="1235964"/>
                  </a:cubicBezTo>
                  <a:cubicBezTo>
                    <a:pt x="1596644" y="1266825"/>
                    <a:pt x="1760474" y="1285494"/>
                    <a:pt x="1925574" y="1291971"/>
                  </a:cubicBezTo>
                  <a:cubicBezTo>
                    <a:pt x="1802638" y="1211580"/>
                    <a:pt x="1686306" y="1120648"/>
                    <a:pt x="1571498" y="1028065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g3f37f090297_0_119"/>
            <p:cNvSpPr/>
            <p:nvPr/>
          </p:nvSpPr>
          <p:spPr>
            <a:xfrm>
              <a:off x="530225" y="1432941"/>
              <a:ext cx="933323" cy="527177"/>
            </a:xfrm>
            <a:custGeom>
              <a:rect b="b" l="l" r="r" t="t"/>
              <a:pathLst>
                <a:path extrusionOk="0" h="527177" w="933323">
                  <a:moveTo>
                    <a:pt x="0" y="0"/>
                  </a:moveTo>
                  <a:cubicBezTo>
                    <a:pt x="57150" y="65659"/>
                    <a:pt x="119507" y="125730"/>
                    <a:pt x="187325" y="180467"/>
                  </a:cubicBezTo>
                  <a:cubicBezTo>
                    <a:pt x="408178" y="357251"/>
                    <a:pt x="674370" y="463550"/>
                    <a:pt x="933323" y="527177"/>
                  </a:cubicBezTo>
                  <a:cubicBezTo>
                    <a:pt x="625348" y="346329"/>
                    <a:pt x="312801" y="172847"/>
                    <a:pt x="0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g3f37f090297_0_119"/>
          <p:cNvSpPr txBox="1"/>
          <p:nvPr/>
        </p:nvSpPr>
        <p:spPr>
          <a:xfrm>
            <a:off x="11358875" y="967675"/>
            <a:ext cx="1305600" cy="27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3f37f090297_0_119"/>
          <p:cNvSpPr/>
          <p:nvPr/>
        </p:nvSpPr>
        <p:spPr>
          <a:xfrm>
            <a:off x="12664573" y="0"/>
            <a:ext cx="5623427" cy="10296525"/>
          </a:xfrm>
          <a:custGeom>
            <a:rect b="b" l="l" r="r" t="t"/>
            <a:pathLst>
              <a:path extrusionOk="0" h="10296525" w="5623427">
                <a:moveTo>
                  <a:pt x="0" y="0"/>
                </a:moveTo>
                <a:lnTo>
                  <a:pt x="5623427" y="0"/>
                </a:lnTo>
                <a:lnTo>
                  <a:pt x="5623427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5eae62bdb_0_0"/>
          <p:cNvSpPr/>
          <p:nvPr/>
        </p:nvSpPr>
        <p:spPr>
          <a:xfrm rot="-1068300">
            <a:off x="9417724" y="-2626628"/>
            <a:ext cx="11603662" cy="1553631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3e5eae62bdb_0_0"/>
          <p:cNvSpPr/>
          <p:nvPr/>
        </p:nvSpPr>
        <p:spPr>
          <a:xfrm flipH="1" rot="-226661">
            <a:off x="-928611" y="-2117307"/>
            <a:ext cx="10833494" cy="1555312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" name="Google Shape;252;g3e5eae62bdb_0_0"/>
          <p:cNvGrpSpPr/>
          <p:nvPr/>
        </p:nvGrpSpPr>
        <p:grpSpPr>
          <a:xfrm>
            <a:off x="193550" y="531351"/>
            <a:ext cx="10405671" cy="9333140"/>
            <a:chOff x="0" y="-95250"/>
            <a:chExt cx="2100628" cy="749710"/>
          </a:xfrm>
        </p:grpSpPr>
        <p:sp>
          <p:nvSpPr>
            <p:cNvPr id="253" name="Google Shape;253;g3e5eae62bdb_0_0"/>
            <p:cNvSpPr/>
            <p:nvPr/>
          </p:nvSpPr>
          <p:spPr>
            <a:xfrm>
              <a:off x="0" y="0"/>
              <a:ext cx="2100628" cy="654460"/>
            </a:xfrm>
            <a:custGeom>
              <a:rect b="b" l="l" r="r" t="t"/>
              <a:pathLst>
                <a:path extrusionOk="0" h="654460" w="2100628">
                  <a:moveTo>
                    <a:pt x="23018" y="0"/>
                  </a:moveTo>
                  <a:lnTo>
                    <a:pt x="2077610" y="0"/>
                  </a:lnTo>
                  <a:cubicBezTo>
                    <a:pt x="2090323" y="0"/>
                    <a:pt x="2100628" y="10305"/>
                    <a:pt x="2100628" y="23018"/>
                  </a:cubicBezTo>
                  <a:lnTo>
                    <a:pt x="2100628" y="631443"/>
                  </a:lnTo>
                  <a:cubicBezTo>
                    <a:pt x="2100628" y="637547"/>
                    <a:pt x="2098203" y="643402"/>
                    <a:pt x="2093887" y="647719"/>
                  </a:cubicBezTo>
                  <a:cubicBezTo>
                    <a:pt x="2089570" y="652035"/>
                    <a:pt x="2083715" y="654460"/>
                    <a:pt x="2077610" y="654460"/>
                  </a:cubicBezTo>
                  <a:lnTo>
                    <a:pt x="23018" y="654460"/>
                  </a:lnTo>
                  <a:cubicBezTo>
                    <a:pt x="10305" y="654460"/>
                    <a:pt x="0" y="644155"/>
                    <a:pt x="0" y="631443"/>
                  </a:cubicBezTo>
                  <a:lnTo>
                    <a:pt x="0" y="23018"/>
                  </a:lnTo>
                  <a:cubicBezTo>
                    <a:pt x="0" y="10305"/>
                    <a:pt x="10305" y="0"/>
                    <a:pt x="23018" y="0"/>
                  </a:cubicBez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  <p:txBody>
            <a:bodyPr anchorCtr="0" anchor="ctr" bIns="108250" lIns="108250" spcFirstLastPara="1" rIns="108250" wrap="square" tIns="108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g3e5eae62bdb_0_0"/>
            <p:cNvSpPr txBox="1"/>
            <p:nvPr/>
          </p:nvSpPr>
          <p:spPr>
            <a:xfrm>
              <a:off x="0" y="-95250"/>
              <a:ext cx="2100600" cy="7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150" lIns="60150" spcFirstLastPara="1" rIns="60150" wrap="square" tIns="6015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t/>
              </a:r>
              <a:endPara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g3e5eae62bdb_0_0"/>
          <p:cNvSpPr txBox="1"/>
          <p:nvPr/>
        </p:nvSpPr>
        <p:spPr>
          <a:xfrm>
            <a:off x="1601772" y="6639212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e5eae62bdb_0_0"/>
          <p:cNvSpPr txBox="1"/>
          <p:nvPr/>
        </p:nvSpPr>
        <p:spPr>
          <a:xfrm>
            <a:off x="1601772" y="2083974"/>
            <a:ext cx="826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g3e5eae62bdb_0_0"/>
          <p:cNvSpPr txBox="1"/>
          <p:nvPr/>
        </p:nvSpPr>
        <p:spPr>
          <a:xfrm>
            <a:off x="990600" y="3189200"/>
            <a:ext cx="8093700" cy="49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900" u="none" cap="none" strike="noStrike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300" u="none" cap="none" strike="noStrike">
                <a:solidFill>
                  <a:srgbClr val="869443"/>
                </a:solidFill>
                <a:latin typeface="Montserrat"/>
                <a:ea typeface="Montserrat"/>
                <a:cs typeface="Montserrat"/>
                <a:sym typeface="Montserrat"/>
              </a:rPr>
              <a:t>Por meio d</a:t>
            </a:r>
            <a:r>
              <a:rPr b="1" i="0" lang="en-US" sz="2300" u="none" cap="none" strike="noStrike">
                <a:solidFill>
                  <a:srgbClr val="869443"/>
                </a:solidFill>
                <a:latin typeface="Montserrat"/>
                <a:ea typeface="Montserrat"/>
                <a:cs typeface="Montserrat"/>
                <a:sym typeface="Montserrat"/>
              </a:rPr>
              <a:t>este</a:t>
            </a:r>
            <a:r>
              <a:rPr b="1" i="0" lang="en-US" sz="2300" u="none" cap="none" strike="noStrike">
                <a:solidFill>
                  <a:srgbClr val="869443"/>
                </a:solidFill>
                <a:latin typeface="Montserrat"/>
                <a:ea typeface="Montserrat"/>
                <a:cs typeface="Montserrat"/>
                <a:sym typeface="Montserrat"/>
              </a:rPr>
              <a:t> edital público, serão apoiadas iniciativas que contribuam para a </a:t>
            </a:r>
            <a:endParaRPr b="1" i="0" sz="2300" u="none" cap="none" strike="noStrike">
              <a:solidFill>
                <a:srgbClr val="8694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DC8D39"/>
              </a:buClr>
              <a:buSzPts val="1400"/>
              <a:buFont typeface="Arial"/>
              <a:buChar char="●"/>
            </a:pPr>
            <a:r>
              <a:rPr b="1" i="0" lang="en-US" sz="2700" u="none" cap="none" strike="noStrike">
                <a:solidFill>
                  <a:srgbClr val="DC8D39"/>
                </a:solidFill>
                <a:latin typeface="Calibri"/>
                <a:ea typeface="Calibri"/>
                <a:cs typeface="Calibri"/>
                <a:sym typeface="Calibri"/>
              </a:rPr>
              <a:t>proteção dos territórios amazônicos,</a:t>
            </a:r>
            <a:r>
              <a:rPr b="1" i="0" lang="en-US" sz="2300" u="none" cap="none" strike="noStrike">
                <a:solidFill>
                  <a:srgbClr val="DC8D3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i="0" sz="2300" u="none" cap="none" strike="noStrike">
              <a:solidFill>
                <a:srgbClr val="DC8D3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4A69E"/>
              </a:buClr>
              <a:buSzPts val="900"/>
              <a:buFont typeface="Arial"/>
              <a:buChar char="●"/>
            </a:pPr>
            <a:r>
              <a:rPr b="1" i="0" lang="en-US" sz="2700" u="none" cap="none" strike="noStrike">
                <a:solidFill>
                  <a:srgbClr val="54A69E"/>
                </a:solidFill>
                <a:latin typeface="Calibri"/>
                <a:ea typeface="Calibri"/>
                <a:cs typeface="Calibri"/>
                <a:sym typeface="Calibri"/>
              </a:rPr>
              <a:t>fortalecimento da governança comunitária,</a:t>
            </a:r>
            <a:endParaRPr b="1" i="0" sz="2300" u="none" cap="none" strike="noStrike">
              <a:solidFill>
                <a:srgbClr val="54A69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●"/>
            </a:pPr>
            <a:r>
              <a:rPr b="1" i="0" lang="en-US" sz="2300" u="none" cap="none" strike="noStrik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7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ampliação da participação social,</a:t>
            </a:r>
            <a:r>
              <a:rPr b="1" i="0" lang="en-US" sz="2300" u="none" cap="none" strike="noStrike">
                <a:solidFill>
                  <a:schemeClr val="accent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1" i="0" sz="2300" u="none" cap="none" strike="noStrike">
              <a:solidFill>
                <a:schemeClr val="accent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857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F8753"/>
              </a:buClr>
              <a:buSzPts val="900"/>
              <a:buFont typeface="Arial"/>
              <a:buChar char="●"/>
            </a:pPr>
            <a:r>
              <a:rPr b="1" i="0" lang="en-US" sz="2700" u="none" cap="none" strike="noStrike">
                <a:solidFill>
                  <a:srgbClr val="4F8753"/>
                </a:solidFill>
                <a:latin typeface="Calibri"/>
                <a:ea typeface="Calibri"/>
                <a:cs typeface="Calibri"/>
                <a:sym typeface="Calibri"/>
              </a:rPr>
              <a:t>desenvolvimento de economias baseadas na sociobiodiversidade,</a:t>
            </a:r>
            <a:endParaRPr b="1" i="0" sz="2300" u="none" cap="none" strike="noStrike">
              <a:solidFill>
                <a:srgbClr val="4F875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300" u="none" cap="none" strike="noStrik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promovendo soluções locais para os desafios climáticos, socioambientais e econômicos da região.</a:t>
            </a:r>
            <a:endParaRPr b="1" i="0" sz="2300" u="none" cap="none" strike="noStrike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" name="Google Shape;258;g3e5eae62bdb_0_0"/>
          <p:cNvSpPr txBox="1"/>
          <p:nvPr/>
        </p:nvSpPr>
        <p:spPr>
          <a:xfrm>
            <a:off x="452001" y="444550"/>
            <a:ext cx="77880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Arial"/>
              <a:buNone/>
            </a:pPr>
            <a:r>
              <a:rPr lang="en-US" sz="7400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49º </a:t>
            </a:r>
            <a:r>
              <a:rPr b="0" i="0" lang="en-US" sz="7400" u="none" cap="none" strike="noStrike">
                <a:solidFill>
                  <a:srgbClr val="A6BF33"/>
                </a:solidFill>
                <a:latin typeface="Passion One"/>
                <a:ea typeface="Passion One"/>
                <a:cs typeface="Passion One"/>
                <a:sym typeface="Passion One"/>
              </a:rPr>
              <a:t>Edital Público</a:t>
            </a:r>
            <a:endParaRPr b="0" i="0" sz="1400" u="none" cap="none" strike="noStrike">
              <a:solidFill>
                <a:srgbClr val="A6BF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3e5eae62bdb_0_0"/>
          <p:cNvSpPr/>
          <p:nvPr/>
        </p:nvSpPr>
        <p:spPr>
          <a:xfrm flipH="1" rot="5043098">
            <a:off x="1756876" y="5689939"/>
            <a:ext cx="16370315" cy="23502067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50" lIns="91450" spcFirstLastPara="1" rIns="91450" wrap="square" tIns="914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g3e5eae62bdb_0_0"/>
          <p:cNvGrpSpPr/>
          <p:nvPr/>
        </p:nvGrpSpPr>
        <p:grpSpPr>
          <a:xfrm>
            <a:off x="19389702" y="8382215"/>
            <a:ext cx="2909605" cy="2382638"/>
            <a:chOff x="63479" y="63500"/>
            <a:chExt cx="2425277" cy="1986028"/>
          </a:xfrm>
        </p:grpSpPr>
        <p:sp>
          <p:nvSpPr>
            <p:cNvPr id="261" name="Google Shape;261;g3e5eae62bdb_0_0"/>
            <p:cNvSpPr/>
            <p:nvPr/>
          </p:nvSpPr>
          <p:spPr>
            <a:xfrm>
              <a:off x="961644" y="124841"/>
              <a:ext cx="1217168" cy="767588"/>
            </a:xfrm>
            <a:custGeom>
              <a:rect b="b" l="l" r="r" t="t"/>
              <a:pathLst>
                <a:path extrusionOk="0" h="767588" w="1217168">
                  <a:moveTo>
                    <a:pt x="178308" y="96774"/>
                  </a:moveTo>
                  <a:cubicBezTo>
                    <a:pt x="538480" y="298831"/>
                    <a:pt x="884682" y="522478"/>
                    <a:pt x="1217168" y="767588"/>
                  </a:cubicBezTo>
                  <a:cubicBezTo>
                    <a:pt x="1124966" y="617474"/>
                    <a:pt x="1010412" y="486918"/>
                    <a:pt x="873633" y="375920"/>
                  </a:cubicBezTo>
                  <a:cubicBezTo>
                    <a:pt x="616712" y="170053"/>
                    <a:pt x="297942" y="59690"/>
                    <a:pt x="0" y="0"/>
                  </a:cubicBezTo>
                  <a:cubicBezTo>
                    <a:pt x="60071" y="32004"/>
                    <a:pt x="119507" y="64262"/>
                    <a:pt x="178308" y="96774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109700" lIns="109700" spcFirstLastPara="1" rIns="1097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g3e5eae62bdb_0_0"/>
            <p:cNvSpPr/>
            <p:nvPr/>
          </p:nvSpPr>
          <p:spPr>
            <a:xfrm>
              <a:off x="63479" y="63500"/>
              <a:ext cx="2425277" cy="1937893"/>
            </a:xfrm>
            <a:custGeom>
              <a:rect b="b" l="l" r="r" t="t"/>
              <a:pathLst>
                <a:path extrusionOk="0" h="1937893" w="2425277">
                  <a:moveTo>
                    <a:pt x="662326" y="113792"/>
                  </a:moveTo>
                  <a:cubicBezTo>
                    <a:pt x="664612" y="113792"/>
                    <a:pt x="667025" y="114173"/>
                    <a:pt x="669438" y="115062"/>
                  </a:cubicBezTo>
                  <a:cubicBezTo>
                    <a:pt x="861970" y="184531"/>
                    <a:pt x="1049549" y="265557"/>
                    <a:pt x="1232048" y="358140"/>
                  </a:cubicBezTo>
                  <a:cubicBezTo>
                    <a:pt x="1252622" y="369062"/>
                    <a:pt x="1238398" y="396113"/>
                    <a:pt x="1218840" y="396113"/>
                  </a:cubicBezTo>
                  <a:cubicBezTo>
                    <a:pt x="1215411" y="396113"/>
                    <a:pt x="1211982" y="395351"/>
                    <a:pt x="1208426" y="393446"/>
                  </a:cubicBezTo>
                  <a:cubicBezTo>
                    <a:pt x="1029356" y="302387"/>
                    <a:pt x="845206" y="222758"/>
                    <a:pt x="656230" y="154432"/>
                  </a:cubicBezTo>
                  <a:cubicBezTo>
                    <a:pt x="632481" y="146558"/>
                    <a:pt x="641752" y="113792"/>
                    <a:pt x="662199" y="113792"/>
                  </a:cubicBezTo>
                  <a:close/>
                  <a:moveTo>
                    <a:pt x="281072" y="394208"/>
                  </a:moveTo>
                  <a:cubicBezTo>
                    <a:pt x="281580" y="394208"/>
                    <a:pt x="282088" y="394208"/>
                    <a:pt x="282596" y="394208"/>
                  </a:cubicBezTo>
                  <a:cubicBezTo>
                    <a:pt x="285390" y="394462"/>
                    <a:pt x="288057" y="395097"/>
                    <a:pt x="290597" y="396367"/>
                  </a:cubicBezTo>
                  <a:cubicBezTo>
                    <a:pt x="293137" y="397637"/>
                    <a:pt x="295296" y="399288"/>
                    <a:pt x="297074" y="401447"/>
                  </a:cubicBezTo>
                  <a:cubicBezTo>
                    <a:pt x="298852" y="403606"/>
                    <a:pt x="300249" y="406019"/>
                    <a:pt x="301138" y="408686"/>
                  </a:cubicBezTo>
                  <a:cubicBezTo>
                    <a:pt x="302027" y="411353"/>
                    <a:pt x="302408" y="414020"/>
                    <a:pt x="302154" y="416941"/>
                  </a:cubicBezTo>
                  <a:cubicBezTo>
                    <a:pt x="301900" y="419862"/>
                    <a:pt x="301265" y="422402"/>
                    <a:pt x="299995" y="424942"/>
                  </a:cubicBezTo>
                  <a:cubicBezTo>
                    <a:pt x="298725" y="427482"/>
                    <a:pt x="297074" y="429641"/>
                    <a:pt x="294915" y="431419"/>
                  </a:cubicBezTo>
                  <a:cubicBezTo>
                    <a:pt x="292756" y="433197"/>
                    <a:pt x="290343" y="434594"/>
                    <a:pt x="287676" y="435483"/>
                  </a:cubicBezTo>
                  <a:cubicBezTo>
                    <a:pt x="285517" y="436245"/>
                    <a:pt x="283231" y="436626"/>
                    <a:pt x="281072" y="436626"/>
                  </a:cubicBezTo>
                  <a:cubicBezTo>
                    <a:pt x="280564" y="436626"/>
                    <a:pt x="280056" y="436626"/>
                    <a:pt x="279548" y="436626"/>
                  </a:cubicBezTo>
                  <a:cubicBezTo>
                    <a:pt x="276754" y="436372"/>
                    <a:pt x="274087" y="435737"/>
                    <a:pt x="271547" y="434467"/>
                  </a:cubicBezTo>
                  <a:cubicBezTo>
                    <a:pt x="269007" y="433197"/>
                    <a:pt x="266848" y="431546"/>
                    <a:pt x="265070" y="429387"/>
                  </a:cubicBezTo>
                  <a:lnTo>
                    <a:pt x="265070" y="429387"/>
                  </a:lnTo>
                  <a:cubicBezTo>
                    <a:pt x="263292" y="427228"/>
                    <a:pt x="261895" y="424815"/>
                    <a:pt x="261006" y="422148"/>
                  </a:cubicBezTo>
                  <a:cubicBezTo>
                    <a:pt x="260117" y="419481"/>
                    <a:pt x="259736" y="416814"/>
                    <a:pt x="259990" y="413893"/>
                  </a:cubicBezTo>
                  <a:cubicBezTo>
                    <a:pt x="260244" y="410972"/>
                    <a:pt x="260879" y="408432"/>
                    <a:pt x="262149" y="405892"/>
                  </a:cubicBezTo>
                  <a:cubicBezTo>
                    <a:pt x="263419" y="403352"/>
                    <a:pt x="265070" y="401193"/>
                    <a:pt x="267229" y="399415"/>
                  </a:cubicBezTo>
                  <a:cubicBezTo>
                    <a:pt x="269388" y="397637"/>
                    <a:pt x="271801" y="396240"/>
                    <a:pt x="274468" y="395351"/>
                  </a:cubicBezTo>
                  <a:cubicBezTo>
                    <a:pt x="276627" y="394589"/>
                    <a:pt x="278913" y="394208"/>
                    <a:pt x="281072" y="394208"/>
                  </a:cubicBezTo>
                  <a:close/>
                  <a:moveTo>
                    <a:pt x="477287" y="447548"/>
                  </a:moveTo>
                  <a:cubicBezTo>
                    <a:pt x="479573" y="447548"/>
                    <a:pt x="481859" y="447929"/>
                    <a:pt x="484145" y="448691"/>
                  </a:cubicBezTo>
                  <a:cubicBezTo>
                    <a:pt x="589301" y="489204"/>
                    <a:pt x="690520" y="537718"/>
                    <a:pt x="787929" y="594360"/>
                  </a:cubicBezTo>
                  <a:cubicBezTo>
                    <a:pt x="790215" y="596011"/>
                    <a:pt x="792120" y="597916"/>
                    <a:pt x="793644" y="600329"/>
                  </a:cubicBezTo>
                  <a:cubicBezTo>
                    <a:pt x="795168" y="602742"/>
                    <a:pt x="796184" y="605282"/>
                    <a:pt x="796692" y="607949"/>
                  </a:cubicBezTo>
                  <a:cubicBezTo>
                    <a:pt x="797200" y="610616"/>
                    <a:pt x="797200" y="613410"/>
                    <a:pt x="796692" y="616204"/>
                  </a:cubicBezTo>
                  <a:cubicBezTo>
                    <a:pt x="796184" y="618998"/>
                    <a:pt x="795168" y="621538"/>
                    <a:pt x="793644" y="623824"/>
                  </a:cubicBezTo>
                  <a:cubicBezTo>
                    <a:pt x="791993" y="626110"/>
                    <a:pt x="789834" y="628015"/>
                    <a:pt x="787421" y="629412"/>
                  </a:cubicBezTo>
                  <a:cubicBezTo>
                    <a:pt x="785008" y="630809"/>
                    <a:pt x="782341" y="631825"/>
                    <a:pt x="779547" y="632333"/>
                  </a:cubicBezTo>
                  <a:cubicBezTo>
                    <a:pt x="778277" y="632587"/>
                    <a:pt x="777134" y="632587"/>
                    <a:pt x="775864" y="632587"/>
                  </a:cubicBezTo>
                  <a:cubicBezTo>
                    <a:pt x="774340" y="632587"/>
                    <a:pt x="772689" y="632460"/>
                    <a:pt x="771165" y="632079"/>
                  </a:cubicBezTo>
                  <a:cubicBezTo>
                    <a:pt x="768371" y="631444"/>
                    <a:pt x="765831" y="630428"/>
                    <a:pt x="763418" y="628777"/>
                  </a:cubicBezTo>
                  <a:cubicBezTo>
                    <a:pt x="669438" y="574421"/>
                    <a:pt x="571648" y="527685"/>
                    <a:pt x="470302" y="488823"/>
                  </a:cubicBezTo>
                  <a:cubicBezTo>
                    <a:pt x="467635" y="487934"/>
                    <a:pt x="465222" y="486537"/>
                    <a:pt x="463063" y="484632"/>
                  </a:cubicBezTo>
                  <a:cubicBezTo>
                    <a:pt x="460904" y="482727"/>
                    <a:pt x="459253" y="480568"/>
                    <a:pt x="457983" y="478028"/>
                  </a:cubicBezTo>
                  <a:cubicBezTo>
                    <a:pt x="456713" y="475488"/>
                    <a:pt x="456078" y="472821"/>
                    <a:pt x="455824" y="470027"/>
                  </a:cubicBezTo>
                  <a:cubicBezTo>
                    <a:pt x="455570" y="467233"/>
                    <a:pt x="455951" y="464439"/>
                    <a:pt x="456967" y="461772"/>
                  </a:cubicBezTo>
                  <a:cubicBezTo>
                    <a:pt x="457983" y="459105"/>
                    <a:pt x="459253" y="456692"/>
                    <a:pt x="461158" y="454533"/>
                  </a:cubicBezTo>
                  <a:cubicBezTo>
                    <a:pt x="463063" y="452374"/>
                    <a:pt x="465222" y="450723"/>
                    <a:pt x="467762" y="449453"/>
                  </a:cubicBezTo>
                  <a:cubicBezTo>
                    <a:pt x="470302" y="448183"/>
                    <a:pt x="472969" y="447548"/>
                    <a:pt x="475763" y="447294"/>
                  </a:cubicBezTo>
                  <a:cubicBezTo>
                    <a:pt x="476271" y="447294"/>
                    <a:pt x="476652" y="447294"/>
                    <a:pt x="477160" y="447294"/>
                  </a:cubicBezTo>
                  <a:close/>
                  <a:moveTo>
                    <a:pt x="790088" y="779399"/>
                  </a:moveTo>
                  <a:cubicBezTo>
                    <a:pt x="793390" y="779399"/>
                    <a:pt x="796819" y="780161"/>
                    <a:pt x="800248" y="781939"/>
                  </a:cubicBezTo>
                  <a:cubicBezTo>
                    <a:pt x="1014497" y="888619"/>
                    <a:pt x="1219856" y="1010285"/>
                    <a:pt x="1416198" y="1147191"/>
                  </a:cubicBezTo>
                  <a:cubicBezTo>
                    <a:pt x="1418484" y="1148715"/>
                    <a:pt x="1420516" y="1150747"/>
                    <a:pt x="1422040" y="1153033"/>
                  </a:cubicBezTo>
                  <a:cubicBezTo>
                    <a:pt x="1423564" y="1155319"/>
                    <a:pt x="1424707" y="1157986"/>
                    <a:pt x="1425215" y="1160653"/>
                  </a:cubicBezTo>
                  <a:cubicBezTo>
                    <a:pt x="1425723" y="1163320"/>
                    <a:pt x="1425723" y="1166241"/>
                    <a:pt x="1425215" y="1168908"/>
                  </a:cubicBezTo>
                  <a:cubicBezTo>
                    <a:pt x="1424707" y="1171575"/>
                    <a:pt x="1423564" y="1174242"/>
                    <a:pt x="1422040" y="1176528"/>
                  </a:cubicBezTo>
                  <a:cubicBezTo>
                    <a:pt x="1420516" y="1178814"/>
                    <a:pt x="1418484" y="1180846"/>
                    <a:pt x="1416198" y="1182370"/>
                  </a:cubicBezTo>
                  <a:cubicBezTo>
                    <a:pt x="1413912" y="1183894"/>
                    <a:pt x="1411245" y="1185037"/>
                    <a:pt x="1408578" y="1185545"/>
                  </a:cubicBezTo>
                  <a:cubicBezTo>
                    <a:pt x="1407181" y="1185799"/>
                    <a:pt x="1405784" y="1185926"/>
                    <a:pt x="1404387" y="1185926"/>
                  </a:cubicBezTo>
                  <a:cubicBezTo>
                    <a:pt x="1402990" y="1185926"/>
                    <a:pt x="1401593" y="1185799"/>
                    <a:pt x="1400196" y="1185545"/>
                  </a:cubicBezTo>
                  <a:cubicBezTo>
                    <a:pt x="1397402" y="1185037"/>
                    <a:pt x="1394862" y="1183894"/>
                    <a:pt x="1392576" y="1182370"/>
                  </a:cubicBezTo>
                  <a:lnTo>
                    <a:pt x="1392576" y="1182370"/>
                  </a:lnTo>
                  <a:cubicBezTo>
                    <a:pt x="1196234" y="1045591"/>
                    <a:pt x="990875" y="923798"/>
                    <a:pt x="776499" y="817245"/>
                  </a:cubicBezTo>
                  <a:cubicBezTo>
                    <a:pt x="755798" y="806704"/>
                    <a:pt x="770276" y="779399"/>
                    <a:pt x="789961" y="779399"/>
                  </a:cubicBezTo>
                  <a:close/>
                  <a:moveTo>
                    <a:pt x="249068" y="0"/>
                  </a:moveTo>
                  <a:cubicBezTo>
                    <a:pt x="244115" y="0"/>
                    <a:pt x="239289" y="0"/>
                    <a:pt x="234336" y="0"/>
                  </a:cubicBezTo>
                  <a:cubicBezTo>
                    <a:pt x="91969" y="254"/>
                    <a:pt x="-13568" y="105283"/>
                    <a:pt x="1418" y="231775"/>
                  </a:cubicBezTo>
                  <a:cubicBezTo>
                    <a:pt x="17928" y="368554"/>
                    <a:pt x="45233" y="503174"/>
                    <a:pt x="83333" y="635635"/>
                  </a:cubicBezTo>
                  <a:cubicBezTo>
                    <a:pt x="309901" y="745744"/>
                    <a:pt x="535199" y="859917"/>
                    <a:pt x="757957" y="977773"/>
                  </a:cubicBezTo>
                  <a:cubicBezTo>
                    <a:pt x="1096793" y="1156843"/>
                    <a:pt x="1430549" y="1345692"/>
                    <a:pt x="1754907" y="1549654"/>
                  </a:cubicBezTo>
                  <a:cubicBezTo>
                    <a:pt x="1915943" y="1650873"/>
                    <a:pt x="2074439" y="1755902"/>
                    <a:pt x="2230268" y="1864741"/>
                  </a:cubicBezTo>
                  <a:cubicBezTo>
                    <a:pt x="2267606" y="1890649"/>
                    <a:pt x="2305452" y="1914652"/>
                    <a:pt x="2343933" y="1937893"/>
                  </a:cubicBezTo>
                  <a:cubicBezTo>
                    <a:pt x="2358157" y="1927606"/>
                    <a:pt x="2370857" y="1915668"/>
                    <a:pt x="2381779" y="1901952"/>
                  </a:cubicBezTo>
                  <a:cubicBezTo>
                    <a:pt x="2392701" y="1888236"/>
                    <a:pt x="2401845" y="1873377"/>
                    <a:pt x="2408830" y="1857248"/>
                  </a:cubicBezTo>
                  <a:cubicBezTo>
                    <a:pt x="2415815" y="1841119"/>
                    <a:pt x="2420641" y="1824482"/>
                    <a:pt x="2423181" y="1807083"/>
                  </a:cubicBezTo>
                  <a:cubicBezTo>
                    <a:pt x="2425721" y="1789684"/>
                    <a:pt x="2425975" y="1772285"/>
                    <a:pt x="2423816" y="1754886"/>
                  </a:cubicBezTo>
                  <a:cubicBezTo>
                    <a:pt x="2422038" y="1739773"/>
                    <a:pt x="2419752" y="1723390"/>
                    <a:pt x="2417466" y="1707007"/>
                  </a:cubicBezTo>
                  <a:cubicBezTo>
                    <a:pt x="2268876" y="1602486"/>
                    <a:pt x="2104538" y="1519428"/>
                    <a:pt x="1950360" y="1423162"/>
                  </a:cubicBezTo>
                  <a:cubicBezTo>
                    <a:pt x="1930929" y="1411224"/>
                    <a:pt x="1944264" y="1384554"/>
                    <a:pt x="1962425" y="1384554"/>
                  </a:cubicBezTo>
                  <a:cubicBezTo>
                    <a:pt x="1966108" y="1384554"/>
                    <a:pt x="1969918" y="1385570"/>
                    <a:pt x="1973728" y="1388110"/>
                  </a:cubicBezTo>
                  <a:cubicBezTo>
                    <a:pt x="2053611" y="1437894"/>
                    <a:pt x="2135907" y="1483995"/>
                    <a:pt x="2217314" y="1531493"/>
                  </a:cubicBezTo>
                  <a:cubicBezTo>
                    <a:pt x="1938041" y="1310005"/>
                    <a:pt x="1659149" y="1089025"/>
                    <a:pt x="1365906" y="886587"/>
                  </a:cubicBezTo>
                  <a:cubicBezTo>
                    <a:pt x="952521" y="597535"/>
                    <a:pt x="513355" y="343027"/>
                    <a:pt x="39645" y="164211"/>
                  </a:cubicBezTo>
                  <a:cubicBezTo>
                    <a:pt x="16785" y="155829"/>
                    <a:pt x="25294" y="122809"/>
                    <a:pt x="45487" y="122809"/>
                  </a:cubicBezTo>
                  <a:cubicBezTo>
                    <a:pt x="47900" y="122809"/>
                    <a:pt x="50567" y="123317"/>
                    <a:pt x="53234" y="124333"/>
                  </a:cubicBezTo>
                  <a:cubicBezTo>
                    <a:pt x="318918" y="225933"/>
                    <a:pt x="574950" y="347853"/>
                    <a:pt x="821330" y="490093"/>
                  </a:cubicBezTo>
                  <a:cubicBezTo>
                    <a:pt x="1257194" y="740918"/>
                    <a:pt x="1663848" y="1040765"/>
                    <a:pt x="2059072" y="1351788"/>
                  </a:cubicBezTo>
                  <a:cubicBezTo>
                    <a:pt x="2174896" y="1443101"/>
                    <a:pt x="2290339" y="1535176"/>
                    <a:pt x="2405528" y="1628013"/>
                  </a:cubicBezTo>
                  <a:cubicBezTo>
                    <a:pt x="2382160" y="1488313"/>
                    <a:pt x="2346981" y="1351661"/>
                    <a:pt x="2299991" y="1218057"/>
                  </a:cubicBezTo>
                  <a:cubicBezTo>
                    <a:pt x="2204106" y="1170686"/>
                    <a:pt x="2109491" y="1121410"/>
                    <a:pt x="2016146" y="1070102"/>
                  </a:cubicBezTo>
                  <a:cubicBezTo>
                    <a:pt x="1637051" y="861060"/>
                    <a:pt x="1275609" y="624078"/>
                    <a:pt x="898927" y="410845"/>
                  </a:cubicBezTo>
                  <a:cubicBezTo>
                    <a:pt x="878861" y="399542"/>
                    <a:pt x="893212" y="372237"/>
                    <a:pt x="911754" y="372237"/>
                  </a:cubicBezTo>
                  <a:cubicBezTo>
                    <a:pt x="915310" y="372237"/>
                    <a:pt x="918866" y="373253"/>
                    <a:pt x="922549" y="375412"/>
                  </a:cubicBezTo>
                  <a:cubicBezTo>
                    <a:pt x="1028848" y="435610"/>
                    <a:pt x="1134639" y="497332"/>
                    <a:pt x="1239668" y="560705"/>
                  </a:cubicBezTo>
                  <a:cubicBezTo>
                    <a:pt x="1582187" y="766318"/>
                    <a:pt x="1920134" y="977773"/>
                    <a:pt x="2278020" y="1159256"/>
                  </a:cubicBezTo>
                  <a:cubicBezTo>
                    <a:pt x="2246905" y="1077468"/>
                    <a:pt x="2210583" y="998093"/>
                    <a:pt x="2169054" y="921131"/>
                  </a:cubicBezTo>
                  <a:cubicBezTo>
                    <a:pt x="1982364" y="782193"/>
                    <a:pt x="1791991" y="648208"/>
                    <a:pt x="1596792" y="521462"/>
                  </a:cubicBezTo>
                  <a:cubicBezTo>
                    <a:pt x="1325520" y="344424"/>
                    <a:pt x="1045358" y="182880"/>
                    <a:pt x="756179" y="36830"/>
                  </a:cubicBezTo>
                  <a:cubicBezTo>
                    <a:pt x="588031" y="12319"/>
                    <a:pt x="418994" y="0"/>
                    <a:pt x="2490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109700" lIns="109700" spcFirstLastPara="1" rIns="1097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g3e5eae62bdb_0_0"/>
            <p:cNvSpPr/>
            <p:nvPr/>
          </p:nvSpPr>
          <p:spPr>
            <a:xfrm>
              <a:off x="1977009" y="1917573"/>
              <a:ext cx="201549" cy="131699"/>
            </a:xfrm>
            <a:custGeom>
              <a:rect b="b" l="l" r="r" t="t"/>
              <a:pathLst>
                <a:path extrusionOk="0" h="131699" w="201549">
                  <a:moveTo>
                    <a:pt x="193167" y="131572"/>
                  </a:moveTo>
                  <a:lnTo>
                    <a:pt x="201549" y="131699"/>
                  </a:lnTo>
                  <a:cubicBezTo>
                    <a:pt x="136525" y="84328"/>
                    <a:pt x="68072" y="40767"/>
                    <a:pt x="0" y="0"/>
                  </a:cubicBezTo>
                  <a:cubicBezTo>
                    <a:pt x="61341" y="46609"/>
                    <a:pt x="126238" y="90678"/>
                    <a:pt x="193167" y="131572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109700" lIns="109700" spcFirstLastPara="1" rIns="1097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g3e5eae62bdb_0_0"/>
            <p:cNvSpPr/>
            <p:nvPr/>
          </p:nvSpPr>
          <p:spPr>
            <a:xfrm>
              <a:off x="162052" y="754380"/>
              <a:ext cx="2203704" cy="1295148"/>
            </a:xfrm>
            <a:custGeom>
              <a:rect b="b" l="l" r="r" t="t"/>
              <a:pathLst>
                <a:path extrusionOk="0" h="1295148" w="2203704">
                  <a:moveTo>
                    <a:pt x="1571498" y="1027938"/>
                  </a:moveTo>
                  <a:lnTo>
                    <a:pt x="1499108" y="987806"/>
                  </a:lnTo>
                  <a:cubicBezTo>
                    <a:pt x="1496949" y="986790"/>
                    <a:pt x="1495044" y="985393"/>
                    <a:pt x="1493520" y="983615"/>
                  </a:cubicBezTo>
                  <a:cubicBezTo>
                    <a:pt x="1491996" y="981837"/>
                    <a:pt x="1490853" y="979805"/>
                    <a:pt x="1490091" y="977519"/>
                  </a:cubicBezTo>
                  <a:cubicBezTo>
                    <a:pt x="1489329" y="975233"/>
                    <a:pt x="1489075" y="972947"/>
                    <a:pt x="1489329" y="970534"/>
                  </a:cubicBezTo>
                  <a:cubicBezTo>
                    <a:pt x="1489583" y="968121"/>
                    <a:pt x="1490218" y="965962"/>
                    <a:pt x="1491488" y="963803"/>
                  </a:cubicBezTo>
                  <a:cubicBezTo>
                    <a:pt x="1427353" y="912495"/>
                    <a:pt x="1363091" y="861441"/>
                    <a:pt x="1297813" y="812927"/>
                  </a:cubicBezTo>
                  <a:cubicBezTo>
                    <a:pt x="1275715" y="796544"/>
                    <a:pt x="1297940" y="762508"/>
                    <a:pt x="1321054" y="777494"/>
                  </a:cubicBezTo>
                  <a:cubicBezTo>
                    <a:pt x="1413256" y="846074"/>
                    <a:pt x="1503172" y="919099"/>
                    <a:pt x="1593596" y="991235"/>
                  </a:cubicBezTo>
                  <a:cubicBezTo>
                    <a:pt x="1762506" y="1085215"/>
                    <a:pt x="1935988" y="1176020"/>
                    <a:pt x="2089023" y="1295146"/>
                  </a:cubicBezTo>
                  <a:lnTo>
                    <a:pt x="2092960" y="1295146"/>
                  </a:lnTo>
                  <a:cubicBezTo>
                    <a:pt x="2131568" y="1295273"/>
                    <a:pt x="2168525" y="1287399"/>
                    <a:pt x="2203704" y="1271397"/>
                  </a:cubicBezTo>
                  <a:cubicBezTo>
                    <a:pt x="2125853" y="1222375"/>
                    <a:pt x="2051304" y="1169670"/>
                    <a:pt x="1975739" y="1118743"/>
                  </a:cubicBezTo>
                  <a:cubicBezTo>
                    <a:pt x="1819656" y="1013206"/>
                    <a:pt x="1661287" y="911352"/>
                    <a:pt x="1500632" y="813054"/>
                  </a:cubicBezTo>
                  <a:cubicBezTo>
                    <a:pt x="1177925" y="615569"/>
                    <a:pt x="846582" y="432054"/>
                    <a:pt x="510921" y="257683"/>
                  </a:cubicBezTo>
                  <a:cubicBezTo>
                    <a:pt x="342138" y="170561"/>
                    <a:pt x="171831" y="84582"/>
                    <a:pt x="0" y="0"/>
                  </a:cubicBezTo>
                  <a:cubicBezTo>
                    <a:pt x="32385" y="106426"/>
                    <a:pt x="73533" y="209423"/>
                    <a:pt x="123571" y="308864"/>
                  </a:cubicBezTo>
                  <a:cubicBezTo>
                    <a:pt x="173609" y="408305"/>
                    <a:pt x="231648" y="502920"/>
                    <a:pt x="297815" y="592455"/>
                  </a:cubicBezTo>
                  <a:lnTo>
                    <a:pt x="529463" y="719963"/>
                  </a:lnTo>
                  <a:cubicBezTo>
                    <a:pt x="833501" y="888111"/>
                    <a:pt x="1136142" y="1058291"/>
                    <a:pt x="1434338" y="1235964"/>
                  </a:cubicBezTo>
                  <a:cubicBezTo>
                    <a:pt x="1596644" y="1266825"/>
                    <a:pt x="1760474" y="1285494"/>
                    <a:pt x="1925574" y="1291971"/>
                  </a:cubicBezTo>
                  <a:cubicBezTo>
                    <a:pt x="1802638" y="1211580"/>
                    <a:pt x="1686306" y="1120648"/>
                    <a:pt x="1571498" y="1028065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109700" lIns="109700" spcFirstLastPara="1" rIns="1097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g3e5eae62bdb_0_0"/>
            <p:cNvSpPr/>
            <p:nvPr/>
          </p:nvSpPr>
          <p:spPr>
            <a:xfrm>
              <a:off x="530225" y="1432941"/>
              <a:ext cx="933323" cy="527177"/>
            </a:xfrm>
            <a:custGeom>
              <a:rect b="b" l="l" r="r" t="t"/>
              <a:pathLst>
                <a:path extrusionOk="0" h="527177" w="933323">
                  <a:moveTo>
                    <a:pt x="0" y="0"/>
                  </a:moveTo>
                  <a:cubicBezTo>
                    <a:pt x="57150" y="65659"/>
                    <a:pt x="119507" y="125730"/>
                    <a:pt x="187325" y="180467"/>
                  </a:cubicBezTo>
                  <a:cubicBezTo>
                    <a:pt x="408178" y="357251"/>
                    <a:pt x="674370" y="463550"/>
                    <a:pt x="933323" y="527177"/>
                  </a:cubicBezTo>
                  <a:cubicBezTo>
                    <a:pt x="625348" y="346329"/>
                    <a:pt x="312801" y="172847"/>
                    <a:pt x="0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109700" lIns="109700" spcFirstLastPara="1" rIns="109700" wrap="square" tIns="109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80"/>
                <a:buFont typeface="Arial"/>
                <a:buNone/>
              </a:pPr>
              <a:r>
                <a:t/>
              </a:r>
              <a:endParaRPr b="0" i="0" sz="168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" name="Google Shape;266;g3e5eae62bdb_0_0"/>
          <p:cNvSpPr txBox="1"/>
          <p:nvPr/>
        </p:nvSpPr>
        <p:spPr>
          <a:xfrm>
            <a:off x="11358875" y="967675"/>
            <a:ext cx="1305600" cy="27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50" lIns="91450" spcFirstLastPara="1" rIns="91450" wrap="square" tIns="91450">
            <a:no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e5eae62bdb_0_0"/>
          <p:cNvSpPr/>
          <p:nvPr/>
        </p:nvSpPr>
        <p:spPr>
          <a:xfrm rot="10526774">
            <a:off x="13417935" y="-1535140"/>
            <a:ext cx="7744431" cy="5098479"/>
          </a:xfrm>
          <a:custGeom>
            <a:rect b="b" l="l" r="r" t="t"/>
            <a:pathLst>
              <a:path extrusionOk="0" h="4529857" w="6831844">
                <a:moveTo>
                  <a:pt x="0" y="0"/>
                </a:moveTo>
                <a:lnTo>
                  <a:pt x="6831844" y="0"/>
                </a:lnTo>
                <a:lnTo>
                  <a:pt x="6831844" y="4529857"/>
                </a:lnTo>
                <a:lnTo>
                  <a:pt x="0" y="4529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g3e5eae62bdb_0_0"/>
          <p:cNvSpPr/>
          <p:nvPr/>
        </p:nvSpPr>
        <p:spPr>
          <a:xfrm rot="-3173377">
            <a:off x="13414168" y="6705310"/>
            <a:ext cx="6611863" cy="5736443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69" name="Google Shape;269;g3e5eae62bdb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41753" y="366798"/>
            <a:ext cx="7066925" cy="9422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3e5eae62bdb_0_0" title="balaios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00735" y="7638985"/>
            <a:ext cx="5327153" cy="386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3e5eae62bdb_0_0"/>
          <p:cNvSpPr txBox="1"/>
          <p:nvPr/>
        </p:nvSpPr>
        <p:spPr>
          <a:xfrm>
            <a:off x="807150" y="2299375"/>
            <a:ext cx="84606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2400" u="sng" cap="none" strike="noStrik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Julho a </a:t>
            </a:r>
            <a:r>
              <a:rPr b="1" lang="en-US" sz="2400" u="sng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Dezem</a:t>
            </a:r>
            <a:r>
              <a:rPr b="1" i="0" lang="en-US" sz="2400" u="sng" cap="none" strike="noStrike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bro de 2026  </a:t>
            </a:r>
            <a:br>
              <a:rPr b="1" i="0" lang="en-US" sz="2000" u="none" cap="none" strike="noStrik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2400" u="none" cap="none" strike="noStrik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Seleção e contratação de</a:t>
            </a:r>
            <a:r>
              <a:rPr b="1" i="0" lang="en-US" sz="3600" u="none" cap="none" strike="noStrike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 30</a:t>
            </a:r>
            <a:r>
              <a:rPr b="0" i="0" lang="en-US" sz="3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3600" u="none" cap="none" strike="noStrike">
                <a:solidFill>
                  <a:schemeClr val="accent2"/>
                </a:solidFill>
                <a:latin typeface="Passion One"/>
                <a:ea typeface="Passion One"/>
                <a:cs typeface="Passion One"/>
                <a:sym typeface="Passion One"/>
              </a:rPr>
              <a:t>organizações</a:t>
            </a:r>
            <a:endParaRPr b="0" i="0" sz="36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g3e5eae62bdb_0_0" title="gueroba copiar.png"/>
          <p:cNvPicPr preferRelativeResize="0"/>
          <p:nvPr/>
        </p:nvPicPr>
        <p:blipFill rotWithShape="1">
          <a:blip r:embed="rId7">
            <a:alphaModFix/>
          </a:blip>
          <a:srcRect b="0" l="44511" r="30025" t="0"/>
          <a:stretch/>
        </p:blipFill>
        <p:spPr>
          <a:xfrm>
            <a:off x="8859050" y="-65387"/>
            <a:ext cx="3579069" cy="10287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