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</p:sldIdLst>
  <p:sldSz cy="10287000" cx="18288000"/>
  <p:notesSz cx="6858000" cy="9144000"/>
  <p:embeddedFontLst>
    <p:embeddedFont>
      <p:font typeface="Play"/>
      <p:regular r:id="rId13"/>
      <p:bold r:id="rId14"/>
    </p:embeddedFont>
    <p:embeddedFont>
      <p:font typeface="Passion One"/>
      <p:regular r:id="rId15"/>
      <p:bold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hxLno/hYh5DuIQwTbSxmcSJ0kx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736C770-E36A-4B30-8B9C-80ECA041432B}">
  <a:tblStyle styleId="{6736C770-E36A-4B30-8B9C-80ECA041432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Play-regular.fntdata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PassionOne-regular.fntdata"/><Relationship Id="rId14" Type="http://schemas.openxmlformats.org/officeDocument/2006/relationships/font" Target="fonts/Play-bold.fntdata"/><Relationship Id="rId17" Type="http://customschemas.google.com/relationships/presentationmetadata" Target="metadata"/><Relationship Id="rId16" Type="http://schemas.openxmlformats.org/officeDocument/2006/relationships/font" Target="fonts/PassionOne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3" name="Google Shape;1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7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27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8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8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28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8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3.jp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2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company/instituto-sociedade-popula%C3%A7%C3%A3o-e-natureza-ispn/" TargetMode="External"/><Relationship Id="rId10" Type="http://schemas.openxmlformats.org/officeDocument/2006/relationships/hyperlink" Target="https://www.instagram.com/ispn_brasil/" TargetMode="External"/><Relationship Id="rId13" Type="http://schemas.openxmlformats.org/officeDocument/2006/relationships/hyperlink" Target="https://www.instagram.com/ispn_brasil/" TargetMode="External"/><Relationship Id="rId1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hyperlink" Target="https://www.youtube.com/user/InstitutoSPN" TargetMode="External"/><Relationship Id="rId9" Type="http://schemas.openxmlformats.org/officeDocument/2006/relationships/hyperlink" Target="https://www.instagram.com/ispn_brasil/" TargetMode="External"/><Relationship Id="rId15" Type="http://schemas.openxmlformats.org/officeDocument/2006/relationships/hyperlink" Target="https://ispn.org.br" TargetMode="External"/><Relationship Id="rId14" Type="http://schemas.openxmlformats.org/officeDocument/2006/relationships/image" Target="../media/image7.png"/><Relationship Id="rId17" Type="http://schemas.openxmlformats.org/officeDocument/2006/relationships/image" Target="../media/image1.png"/><Relationship Id="rId16" Type="http://schemas.openxmlformats.org/officeDocument/2006/relationships/image" Target="../media/image5.png"/><Relationship Id="rId5" Type="http://schemas.openxmlformats.org/officeDocument/2006/relationships/hyperlink" Target="https://www.youtube.com/user/InstitutoSPN" TargetMode="External"/><Relationship Id="rId6" Type="http://schemas.openxmlformats.org/officeDocument/2006/relationships/hyperlink" Target="https://www.youtube.com/user/InstitutoSPN" TargetMode="External"/><Relationship Id="rId7" Type="http://schemas.openxmlformats.org/officeDocument/2006/relationships/hyperlink" Target="https://www.youtube.com/user/InstitutoSPN" TargetMode="External"/><Relationship Id="rId8" Type="http://schemas.openxmlformats.org/officeDocument/2006/relationships/hyperlink" Target="https://www.youtube.com/user/InstitutoSPN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 flipH="1" rot="-10623258">
            <a:off x="-2133000" y="-1152498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 flipH="1" rot="-10623258">
            <a:off x="-4320768" y="-1871579"/>
            <a:ext cx="10701054" cy="153629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11521684" y="2641687"/>
            <a:ext cx="4446378" cy="5013151"/>
          </a:xfrm>
          <a:custGeom>
            <a:rect b="b" l="l" r="r" t="t"/>
            <a:pathLst>
              <a:path extrusionOk="0" h="5013151" w="4446378">
                <a:moveTo>
                  <a:pt x="0" y="0"/>
                </a:moveTo>
                <a:lnTo>
                  <a:pt x="4446378" y="0"/>
                </a:lnTo>
                <a:lnTo>
                  <a:pt x="4446378" y="5013151"/>
                </a:lnTo>
                <a:lnTo>
                  <a:pt x="0" y="50131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 rot="-2228430">
            <a:off x="15262136" y="8319630"/>
            <a:ext cx="4847784" cy="2304682"/>
            <a:chOff x="63500" y="63500"/>
            <a:chExt cx="4237355" cy="2014474"/>
          </a:xfrm>
        </p:grpSpPr>
        <p:sp>
          <p:nvSpPr>
            <p:cNvPr id="88" name="Google Shape;88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grpSp>
        <p:nvGrpSpPr>
          <p:cNvPr id="90" name="Google Shape;90;p1"/>
          <p:cNvGrpSpPr/>
          <p:nvPr/>
        </p:nvGrpSpPr>
        <p:grpSpPr>
          <a:xfrm rot="5169488">
            <a:off x="5444087" y="455115"/>
            <a:ext cx="4217188" cy="2004891"/>
            <a:chOff x="63500" y="63500"/>
            <a:chExt cx="4237355" cy="2014474"/>
          </a:xfrm>
        </p:grpSpPr>
        <p:sp>
          <p:nvSpPr>
            <p:cNvPr id="91" name="Google Shape;91;p1"/>
            <p:cNvSpPr/>
            <p:nvPr/>
          </p:nvSpPr>
          <p:spPr>
            <a:xfrm>
              <a:off x="383300" y="266954"/>
              <a:ext cx="3596896" cy="1810893"/>
            </a:xfrm>
            <a:custGeom>
              <a:rect b="b" l="l" r="r" t="t"/>
              <a:pathLst>
                <a:path extrusionOk="0" h="1810893" w="3596896">
                  <a:moveTo>
                    <a:pt x="1468741" y="0"/>
                  </a:moveTo>
                  <a:cubicBezTo>
                    <a:pt x="1437753" y="0"/>
                    <a:pt x="1569579" y="1088517"/>
                    <a:pt x="1660130" y="1592707"/>
                  </a:cubicBezTo>
                  <a:cubicBezTo>
                    <a:pt x="1405876" y="1263904"/>
                    <a:pt x="1152384" y="934593"/>
                    <a:pt x="899400" y="604901"/>
                  </a:cubicBezTo>
                  <a:cubicBezTo>
                    <a:pt x="887462" y="589407"/>
                    <a:pt x="868539" y="579755"/>
                    <a:pt x="850378" y="579755"/>
                  </a:cubicBezTo>
                  <a:cubicBezTo>
                    <a:pt x="834376" y="579755"/>
                    <a:pt x="819009" y="587248"/>
                    <a:pt x="809484" y="604901"/>
                  </a:cubicBezTo>
                  <a:cubicBezTo>
                    <a:pt x="662164" y="874141"/>
                    <a:pt x="913751" y="1160780"/>
                    <a:pt x="1078089" y="1353312"/>
                  </a:cubicBezTo>
                  <a:cubicBezTo>
                    <a:pt x="1114411" y="1395857"/>
                    <a:pt x="1151876" y="1437767"/>
                    <a:pt x="1190611" y="1478026"/>
                  </a:cubicBezTo>
                  <a:cubicBezTo>
                    <a:pt x="1081899" y="1427988"/>
                    <a:pt x="968742" y="1391412"/>
                    <a:pt x="851267" y="1368171"/>
                  </a:cubicBezTo>
                  <a:cubicBezTo>
                    <a:pt x="590663" y="1313053"/>
                    <a:pt x="314819" y="1298702"/>
                    <a:pt x="76567" y="1169035"/>
                  </a:cubicBezTo>
                  <a:cubicBezTo>
                    <a:pt x="67423" y="1163955"/>
                    <a:pt x="58406" y="1161796"/>
                    <a:pt x="50151" y="1161796"/>
                  </a:cubicBezTo>
                  <a:cubicBezTo>
                    <a:pt x="4812" y="1161796"/>
                    <a:pt x="-22493" y="1226947"/>
                    <a:pt x="24497" y="1258824"/>
                  </a:cubicBezTo>
                  <a:cubicBezTo>
                    <a:pt x="295261" y="1440561"/>
                    <a:pt x="584186" y="1586357"/>
                    <a:pt x="891272" y="1696466"/>
                  </a:cubicBezTo>
                  <a:cubicBezTo>
                    <a:pt x="1016240" y="1741170"/>
                    <a:pt x="1143113" y="1779270"/>
                    <a:pt x="1271891" y="1810893"/>
                  </a:cubicBezTo>
                  <a:lnTo>
                    <a:pt x="2472041" y="1810893"/>
                  </a:lnTo>
                  <a:cubicBezTo>
                    <a:pt x="2479915" y="1807845"/>
                    <a:pt x="2487662" y="1804797"/>
                    <a:pt x="2495155" y="1801622"/>
                  </a:cubicBezTo>
                  <a:cubicBezTo>
                    <a:pt x="2661525" y="1729105"/>
                    <a:pt x="2821164" y="1644015"/>
                    <a:pt x="2974072" y="1546225"/>
                  </a:cubicBezTo>
                  <a:cubicBezTo>
                    <a:pt x="3107676" y="1462024"/>
                    <a:pt x="3237978" y="1367663"/>
                    <a:pt x="3347579" y="1253363"/>
                  </a:cubicBezTo>
                  <a:cubicBezTo>
                    <a:pt x="3469245" y="1127125"/>
                    <a:pt x="3563479" y="975360"/>
                    <a:pt x="3594975" y="800481"/>
                  </a:cubicBezTo>
                  <a:cubicBezTo>
                    <a:pt x="3596372" y="795401"/>
                    <a:pt x="3597007" y="790321"/>
                    <a:pt x="3596880" y="785114"/>
                  </a:cubicBezTo>
                  <a:cubicBezTo>
                    <a:pt x="3596753" y="779907"/>
                    <a:pt x="3595864" y="774827"/>
                    <a:pt x="3594213" y="769874"/>
                  </a:cubicBezTo>
                  <a:cubicBezTo>
                    <a:pt x="3592562" y="764921"/>
                    <a:pt x="3590149" y="760349"/>
                    <a:pt x="3587228" y="756158"/>
                  </a:cubicBezTo>
                  <a:cubicBezTo>
                    <a:pt x="3584307" y="751967"/>
                    <a:pt x="3580624" y="748284"/>
                    <a:pt x="3576433" y="745109"/>
                  </a:cubicBezTo>
                  <a:cubicBezTo>
                    <a:pt x="3572242" y="741934"/>
                    <a:pt x="3567797" y="739521"/>
                    <a:pt x="3562844" y="737616"/>
                  </a:cubicBezTo>
                  <a:cubicBezTo>
                    <a:pt x="3557891" y="735711"/>
                    <a:pt x="3552938" y="734822"/>
                    <a:pt x="3547731" y="734441"/>
                  </a:cubicBezTo>
                  <a:cubicBezTo>
                    <a:pt x="3546715" y="734441"/>
                    <a:pt x="3545699" y="734314"/>
                    <a:pt x="3544810" y="734314"/>
                  </a:cubicBezTo>
                  <a:cubicBezTo>
                    <a:pt x="3540619" y="734314"/>
                    <a:pt x="3536428" y="734822"/>
                    <a:pt x="3532364" y="735838"/>
                  </a:cubicBezTo>
                  <a:cubicBezTo>
                    <a:pt x="3527284" y="737108"/>
                    <a:pt x="3522585" y="739013"/>
                    <a:pt x="3518013" y="741680"/>
                  </a:cubicBezTo>
                  <a:lnTo>
                    <a:pt x="2147556" y="1472311"/>
                  </a:lnTo>
                  <a:cubicBezTo>
                    <a:pt x="2216009" y="1394968"/>
                    <a:pt x="2284335" y="1315974"/>
                    <a:pt x="2335389" y="1226947"/>
                  </a:cubicBezTo>
                  <a:cubicBezTo>
                    <a:pt x="2462008" y="1006475"/>
                    <a:pt x="2496679" y="435102"/>
                    <a:pt x="2448292" y="435102"/>
                  </a:cubicBezTo>
                  <a:cubicBezTo>
                    <a:pt x="2446641" y="435102"/>
                    <a:pt x="2444990" y="435737"/>
                    <a:pt x="2443212" y="437007"/>
                  </a:cubicBezTo>
                  <a:cubicBezTo>
                    <a:pt x="2038717" y="725932"/>
                    <a:pt x="1904605" y="995553"/>
                    <a:pt x="1813673" y="1622171"/>
                  </a:cubicBezTo>
                  <a:cubicBezTo>
                    <a:pt x="1810244" y="1060196"/>
                    <a:pt x="1870950" y="446405"/>
                    <a:pt x="1470773" y="1143"/>
                  </a:cubicBezTo>
                  <a:cubicBezTo>
                    <a:pt x="1470138" y="381"/>
                    <a:pt x="1469503" y="0"/>
                    <a:pt x="14688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63500" y="63500"/>
              <a:ext cx="4237355" cy="2014474"/>
            </a:xfrm>
            <a:custGeom>
              <a:rect b="b" l="l" r="r" t="t"/>
              <a:pathLst>
                <a:path extrusionOk="0" h="2014474" w="4237355">
                  <a:moveTo>
                    <a:pt x="0" y="0"/>
                  </a:moveTo>
                  <a:lnTo>
                    <a:pt x="0" y="2014474"/>
                  </a:lnTo>
                  <a:lnTo>
                    <a:pt x="4237355" y="2014474"/>
                  </a:lnTo>
                  <a:lnTo>
                    <a:pt x="4237355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</p:grpSp>
      <p:sp>
        <p:nvSpPr>
          <p:cNvPr id="93" name="Google Shape;93;p1"/>
          <p:cNvSpPr/>
          <p:nvPr/>
        </p:nvSpPr>
        <p:spPr>
          <a:xfrm rot="-123499">
            <a:off x="-623238" y="-454012"/>
            <a:ext cx="8319558" cy="11943986"/>
          </a:xfrm>
          <a:custGeom>
            <a:rect b="b" l="l" r="r" t="t"/>
            <a:pathLst>
              <a:path extrusionOk="0" h="5940413" w="4137782">
                <a:moveTo>
                  <a:pt x="411591" y="535791"/>
                </a:moveTo>
                <a:cubicBezTo>
                  <a:pt x="1167241" y="-142389"/>
                  <a:pt x="2562971" y="-288439"/>
                  <a:pt x="3065891" y="759311"/>
                </a:cubicBezTo>
                <a:cubicBezTo>
                  <a:pt x="3264011" y="1196191"/>
                  <a:pt x="3157331" y="1691491"/>
                  <a:pt x="3215751" y="2152501"/>
                </a:cubicBezTo>
                <a:cubicBezTo>
                  <a:pt x="3297031" y="2791311"/>
                  <a:pt x="3789791" y="3273911"/>
                  <a:pt x="4012041" y="3859381"/>
                </a:cubicBezTo>
                <a:cubicBezTo>
                  <a:pt x="4606401" y="5303371"/>
                  <a:pt x="2965561" y="6046321"/>
                  <a:pt x="1771761" y="5928211"/>
                </a:cubicBezTo>
                <a:cubicBezTo>
                  <a:pt x="1145651" y="5926941"/>
                  <a:pt x="411591" y="5759301"/>
                  <a:pt x="116951" y="5143351"/>
                </a:cubicBezTo>
                <a:cubicBezTo>
                  <a:pt x="-184039" y="4476601"/>
                  <a:pt x="189341" y="3740001"/>
                  <a:pt x="203311" y="3047851"/>
                </a:cubicBezTo>
                <a:cubicBezTo>
                  <a:pt x="221091" y="2212191"/>
                  <a:pt x="-350409" y="1201271"/>
                  <a:pt x="411591" y="535791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41" l="0" r="0" t="-2241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/>
          <p:nvPr/>
        </p:nvSpPr>
        <p:spPr>
          <a:xfrm rot="1115859">
            <a:off x="-1248461" y="8033839"/>
            <a:ext cx="4963676" cy="3291167"/>
          </a:xfrm>
          <a:custGeom>
            <a:rect b="b" l="l" r="r" t="t"/>
            <a:pathLst>
              <a:path extrusionOk="0" h="3291167" w="4963676">
                <a:moveTo>
                  <a:pt x="0" y="0"/>
                </a:moveTo>
                <a:lnTo>
                  <a:pt x="4963676" y="0"/>
                </a:lnTo>
                <a:lnTo>
                  <a:pt x="4963676" y="3291167"/>
                </a:lnTo>
                <a:lnTo>
                  <a:pt x="0" y="3291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F8753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/>
          <p:nvPr/>
        </p:nvSpPr>
        <p:spPr>
          <a:xfrm flipH="1" rot="8902620">
            <a:off x="-1737718" y="-1401401"/>
            <a:ext cx="9193245" cy="4117181"/>
          </a:xfrm>
          <a:custGeom>
            <a:rect b="b" l="l" r="r" t="t"/>
            <a:pathLst>
              <a:path extrusionOk="0" h="5489575" w="12257659">
                <a:moveTo>
                  <a:pt x="3342386" y="5489575"/>
                </a:moveTo>
                <a:lnTo>
                  <a:pt x="0" y="61341"/>
                </a:lnTo>
                <a:lnTo>
                  <a:pt x="12257659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26619" l="-56576" r="-50057" t="-148921"/>
            </a:stretch>
          </a:blipFill>
          <a:ln>
            <a:noFill/>
          </a:ln>
        </p:spPr>
      </p:sp>
      <p:sp>
        <p:nvSpPr>
          <p:cNvPr id="100" name="Google Shape;100;p2"/>
          <p:cNvSpPr/>
          <p:nvPr/>
        </p:nvSpPr>
        <p:spPr>
          <a:xfrm flipH="1" rot="5042986">
            <a:off x="1740353" y="3719939"/>
            <a:ext cx="16383189" cy="235205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 flipH="1" rot="5042986">
            <a:off x="1740353" y="5057167"/>
            <a:ext cx="16383189" cy="23520550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0281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2"/>
          <p:cNvGrpSpPr/>
          <p:nvPr/>
        </p:nvGrpSpPr>
        <p:grpSpPr>
          <a:xfrm>
            <a:off x="14915773" y="8071749"/>
            <a:ext cx="2425280" cy="1986028"/>
            <a:chOff x="63479" y="63500"/>
            <a:chExt cx="2425277" cy="1986028"/>
          </a:xfrm>
        </p:grpSpPr>
        <p:sp>
          <p:nvSpPr>
            <p:cNvPr id="103" name="Google Shape;103;p2"/>
            <p:cNvSpPr/>
            <p:nvPr/>
          </p:nvSpPr>
          <p:spPr>
            <a:xfrm>
              <a:off x="961644" y="124841"/>
              <a:ext cx="1217168" cy="767588"/>
            </a:xfrm>
            <a:custGeom>
              <a:rect b="b" l="l" r="r" t="t"/>
              <a:pathLst>
                <a:path extrusionOk="0" h="767588" w="1217168">
                  <a:moveTo>
                    <a:pt x="178308" y="96774"/>
                  </a:moveTo>
                  <a:cubicBezTo>
                    <a:pt x="538480" y="298831"/>
                    <a:pt x="884682" y="522478"/>
                    <a:pt x="1217168" y="767588"/>
                  </a:cubicBezTo>
                  <a:cubicBezTo>
                    <a:pt x="1124966" y="617474"/>
                    <a:pt x="1010412" y="486918"/>
                    <a:pt x="873633" y="375920"/>
                  </a:cubicBezTo>
                  <a:cubicBezTo>
                    <a:pt x="616712" y="170053"/>
                    <a:pt x="297942" y="59690"/>
                    <a:pt x="0" y="0"/>
                  </a:cubicBezTo>
                  <a:cubicBezTo>
                    <a:pt x="60071" y="32004"/>
                    <a:pt x="119507" y="64262"/>
                    <a:pt x="178308" y="96774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63479" y="63500"/>
              <a:ext cx="2425277" cy="1937893"/>
            </a:xfrm>
            <a:custGeom>
              <a:rect b="b" l="l" r="r" t="t"/>
              <a:pathLst>
                <a:path extrusionOk="0" h="1937893" w="2425277">
                  <a:moveTo>
                    <a:pt x="662326" y="113792"/>
                  </a:moveTo>
                  <a:cubicBezTo>
                    <a:pt x="664612" y="113792"/>
                    <a:pt x="667025" y="114173"/>
                    <a:pt x="669438" y="115062"/>
                  </a:cubicBezTo>
                  <a:cubicBezTo>
                    <a:pt x="861970" y="184531"/>
                    <a:pt x="1049549" y="265557"/>
                    <a:pt x="1232048" y="358140"/>
                  </a:cubicBezTo>
                  <a:cubicBezTo>
                    <a:pt x="1252622" y="369062"/>
                    <a:pt x="1238398" y="396113"/>
                    <a:pt x="1218840" y="396113"/>
                  </a:cubicBezTo>
                  <a:cubicBezTo>
                    <a:pt x="1215411" y="396113"/>
                    <a:pt x="1211982" y="395351"/>
                    <a:pt x="1208426" y="393446"/>
                  </a:cubicBezTo>
                  <a:cubicBezTo>
                    <a:pt x="1029356" y="302387"/>
                    <a:pt x="845206" y="222758"/>
                    <a:pt x="656230" y="154432"/>
                  </a:cubicBezTo>
                  <a:cubicBezTo>
                    <a:pt x="632481" y="146558"/>
                    <a:pt x="641752" y="113792"/>
                    <a:pt x="662199" y="113792"/>
                  </a:cubicBezTo>
                  <a:close/>
                  <a:moveTo>
                    <a:pt x="281072" y="394208"/>
                  </a:moveTo>
                  <a:cubicBezTo>
                    <a:pt x="281580" y="394208"/>
                    <a:pt x="282088" y="394208"/>
                    <a:pt x="282596" y="394208"/>
                  </a:cubicBezTo>
                  <a:cubicBezTo>
                    <a:pt x="285390" y="394462"/>
                    <a:pt x="288057" y="395097"/>
                    <a:pt x="290597" y="396367"/>
                  </a:cubicBezTo>
                  <a:cubicBezTo>
                    <a:pt x="293137" y="397637"/>
                    <a:pt x="295296" y="399288"/>
                    <a:pt x="297074" y="401447"/>
                  </a:cubicBezTo>
                  <a:cubicBezTo>
                    <a:pt x="298852" y="403606"/>
                    <a:pt x="300249" y="406019"/>
                    <a:pt x="301138" y="408686"/>
                  </a:cubicBezTo>
                  <a:cubicBezTo>
                    <a:pt x="302027" y="411353"/>
                    <a:pt x="302408" y="414020"/>
                    <a:pt x="302154" y="416941"/>
                  </a:cubicBezTo>
                  <a:cubicBezTo>
                    <a:pt x="301900" y="419862"/>
                    <a:pt x="301265" y="422402"/>
                    <a:pt x="299995" y="424942"/>
                  </a:cubicBezTo>
                  <a:cubicBezTo>
                    <a:pt x="298725" y="427482"/>
                    <a:pt x="297074" y="429641"/>
                    <a:pt x="294915" y="431419"/>
                  </a:cubicBezTo>
                  <a:cubicBezTo>
                    <a:pt x="292756" y="433197"/>
                    <a:pt x="290343" y="434594"/>
                    <a:pt x="287676" y="435483"/>
                  </a:cubicBezTo>
                  <a:cubicBezTo>
                    <a:pt x="285517" y="436245"/>
                    <a:pt x="283231" y="436626"/>
                    <a:pt x="281072" y="436626"/>
                  </a:cubicBezTo>
                  <a:cubicBezTo>
                    <a:pt x="280564" y="436626"/>
                    <a:pt x="280056" y="436626"/>
                    <a:pt x="279548" y="436626"/>
                  </a:cubicBezTo>
                  <a:cubicBezTo>
                    <a:pt x="276754" y="436372"/>
                    <a:pt x="274087" y="435737"/>
                    <a:pt x="271547" y="434467"/>
                  </a:cubicBezTo>
                  <a:cubicBezTo>
                    <a:pt x="269007" y="433197"/>
                    <a:pt x="266848" y="431546"/>
                    <a:pt x="265070" y="429387"/>
                  </a:cubicBezTo>
                  <a:lnTo>
                    <a:pt x="265070" y="429387"/>
                  </a:lnTo>
                  <a:cubicBezTo>
                    <a:pt x="263292" y="427228"/>
                    <a:pt x="261895" y="424815"/>
                    <a:pt x="261006" y="422148"/>
                  </a:cubicBezTo>
                  <a:cubicBezTo>
                    <a:pt x="260117" y="419481"/>
                    <a:pt x="259736" y="416814"/>
                    <a:pt x="259990" y="413893"/>
                  </a:cubicBezTo>
                  <a:cubicBezTo>
                    <a:pt x="260244" y="410972"/>
                    <a:pt x="260879" y="408432"/>
                    <a:pt x="262149" y="405892"/>
                  </a:cubicBezTo>
                  <a:cubicBezTo>
                    <a:pt x="263419" y="403352"/>
                    <a:pt x="265070" y="401193"/>
                    <a:pt x="267229" y="399415"/>
                  </a:cubicBezTo>
                  <a:cubicBezTo>
                    <a:pt x="269388" y="397637"/>
                    <a:pt x="271801" y="396240"/>
                    <a:pt x="274468" y="395351"/>
                  </a:cubicBezTo>
                  <a:cubicBezTo>
                    <a:pt x="276627" y="394589"/>
                    <a:pt x="278913" y="394208"/>
                    <a:pt x="281072" y="394208"/>
                  </a:cubicBezTo>
                  <a:close/>
                  <a:moveTo>
                    <a:pt x="477287" y="447548"/>
                  </a:moveTo>
                  <a:cubicBezTo>
                    <a:pt x="479573" y="447548"/>
                    <a:pt x="481859" y="447929"/>
                    <a:pt x="484145" y="448691"/>
                  </a:cubicBezTo>
                  <a:cubicBezTo>
                    <a:pt x="589301" y="489204"/>
                    <a:pt x="690520" y="537718"/>
                    <a:pt x="787929" y="594360"/>
                  </a:cubicBezTo>
                  <a:cubicBezTo>
                    <a:pt x="790215" y="596011"/>
                    <a:pt x="792120" y="597916"/>
                    <a:pt x="793644" y="600329"/>
                  </a:cubicBezTo>
                  <a:cubicBezTo>
                    <a:pt x="795168" y="602742"/>
                    <a:pt x="796184" y="605282"/>
                    <a:pt x="796692" y="607949"/>
                  </a:cubicBezTo>
                  <a:cubicBezTo>
                    <a:pt x="797200" y="610616"/>
                    <a:pt x="797200" y="613410"/>
                    <a:pt x="796692" y="616204"/>
                  </a:cubicBezTo>
                  <a:cubicBezTo>
                    <a:pt x="796184" y="618998"/>
                    <a:pt x="795168" y="621538"/>
                    <a:pt x="793644" y="623824"/>
                  </a:cubicBezTo>
                  <a:cubicBezTo>
                    <a:pt x="791993" y="626110"/>
                    <a:pt x="789834" y="628015"/>
                    <a:pt x="787421" y="629412"/>
                  </a:cubicBezTo>
                  <a:cubicBezTo>
                    <a:pt x="785008" y="630809"/>
                    <a:pt x="782341" y="631825"/>
                    <a:pt x="779547" y="632333"/>
                  </a:cubicBezTo>
                  <a:cubicBezTo>
                    <a:pt x="778277" y="632587"/>
                    <a:pt x="777134" y="632587"/>
                    <a:pt x="775864" y="632587"/>
                  </a:cubicBezTo>
                  <a:cubicBezTo>
                    <a:pt x="774340" y="632587"/>
                    <a:pt x="772689" y="632460"/>
                    <a:pt x="771165" y="632079"/>
                  </a:cubicBezTo>
                  <a:cubicBezTo>
                    <a:pt x="768371" y="631444"/>
                    <a:pt x="765831" y="630428"/>
                    <a:pt x="763418" y="628777"/>
                  </a:cubicBezTo>
                  <a:cubicBezTo>
                    <a:pt x="669438" y="574421"/>
                    <a:pt x="571648" y="527685"/>
                    <a:pt x="470302" y="488823"/>
                  </a:cubicBezTo>
                  <a:cubicBezTo>
                    <a:pt x="467635" y="487934"/>
                    <a:pt x="465222" y="486537"/>
                    <a:pt x="463063" y="484632"/>
                  </a:cubicBezTo>
                  <a:cubicBezTo>
                    <a:pt x="460904" y="482727"/>
                    <a:pt x="459253" y="480568"/>
                    <a:pt x="457983" y="478028"/>
                  </a:cubicBezTo>
                  <a:cubicBezTo>
                    <a:pt x="456713" y="475488"/>
                    <a:pt x="456078" y="472821"/>
                    <a:pt x="455824" y="470027"/>
                  </a:cubicBezTo>
                  <a:cubicBezTo>
                    <a:pt x="455570" y="467233"/>
                    <a:pt x="455951" y="464439"/>
                    <a:pt x="456967" y="461772"/>
                  </a:cubicBezTo>
                  <a:cubicBezTo>
                    <a:pt x="457983" y="459105"/>
                    <a:pt x="459253" y="456692"/>
                    <a:pt x="461158" y="454533"/>
                  </a:cubicBezTo>
                  <a:cubicBezTo>
                    <a:pt x="463063" y="452374"/>
                    <a:pt x="465222" y="450723"/>
                    <a:pt x="467762" y="449453"/>
                  </a:cubicBezTo>
                  <a:cubicBezTo>
                    <a:pt x="470302" y="448183"/>
                    <a:pt x="472969" y="447548"/>
                    <a:pt x="475763" y="447294"/>
                  </a:cubicBezTo>
                  <a:cubicBezTo>
                    <a:pt x="476271" y="447294"/>
                    <a:pt x="476652" y="447294"/>
                    <a:pt x="477160" y="447294"/>
                  </a:cubicBezTo>
                  <a:close/>
                  <a:moveTo>
                    <a:pt x="790088" y="779399"/>
                  </a:moveTo>
                  <a:cubicBezTo>
                    <a:pt x="793390" y="779399"/>
                    <a:pt x="796819" y="780161"/>
                    <a:pt x="800248" y="781939"/>
                  </a:cubicBezTo>
                  <a:cubicBezTo>
                    <a:pt x="1014497" y="888619"/>
                    <a:pt x="1219856" y="1010285"/>
                    <a:pt x="1416198" y="1147191"/>
                  </a:cubicBezTo>
                  <a:cubicBezTo>
                    <a:pt x="1418484" y="1148715"/>
                    <a:pt x="1420516" y="1150747"/>
                    <a:pt x="1422040" y="1153033"/>
                  </a:cubicBezTo>
                  <a:cubicBezTo>
                    <a:pt x="1423564" y="1155319"/>
                    <a:pt x="1424707" y="1157986"/>
                    <a:pt x="1425215" y="1160653"/>
                  </a:cubicBezTo>
                  <a:cubicBezTo>
                    <a:pt x="1425723" y="1163320"/>
                    <a:pt x="1425723" y="1166241"/>
                    <a:pt x="1425215" y="1168908"/>
                  </a:cubicBezTo>
                  <a:cubicBezTo>
                    <a:pt x="1424707" y="1171575"/>
                    <a:pt x="1423564" y="1174242"/>
                    <a:pt x="1422040" y="1176528"/>
                  </a:cubicBezTo>
                  <a:cubicBezTo>
                    <a:pt x="1420516" y="1178814"/>
                    <a:pt x="1418484" y="1180846"/>
                    <a:pt x="1416198" y="1182370"/>
                  </a:cubicBezTo>
                  <a:cubicBezTo>
                    <a:pt x="1413912" y="1183894"/>
                    <a:pt x="1411245" y="1185037"/>
                    <a:pt x="1408578" y="1185545"/>
                  </a:cubicBezTo>
                  <a:cubicBezTo>
                    <a:pt x="1407181" y="1185799"/>
                    <a:pt x="1405784" y="1185926"/>
                    <a:pt x="1404387" y="1185926"/>
                  </a:cubicBezTo>
                  <a:cubicBezTo>
                    <a:pt x="1402990" y="1185926"/>
                    <a:pt x="1401593" y="1185799"/>
                    <a:pt x="1400196" y="1185545"/>
                  </a:cubicBezTo>
                  <a:cubicBezTo>
                    <a:pt x="1397402" y="1185037"/>
                    <a:pt x="1394862" y="1183894"/>
                    <a:pt x="1392576" y="1182370"/>
                  </a:cubicBezTo>
                  <a:lnTo>
                    <a:pt x="1392576" y="1182370"/>
                  </a:lnTo>
                  <a:cubicBezTo>
                    <a:pt x="1196234" y="1045591"/>
                    <a:pt x="990875" y="923798"/>
                    <a:pt x="776499" y="817245"/>
                  </a:cubicBezTo>
                  <a:cubicBezTo>
                    <a:pt x="755798" y="806704"/>
                    <a:pt x="770276" y="779399"/>
                    <a:pt x="789961" y="779399"/>
                  </a:cubicBezTo>
                  <a:close/>
                  <a:moveTo>
                    <a:pt x="249068" y="0"/>
                  </a:moveTo>
                  <a:cubicBezTo>
                    <a:pt x="244115" y="0"/>
                    <a:pt x="239289" y="0"/>
                    <a:pt x="234336" y="0"/>
                  </a:cubicBezTo>
                  <a:cubicBezTo>
                    <a:pt x="91969" y="254"/>
                    <a:pt x="-13568" y="105283"/>
                    <a:pt x="1418" y="231775"/>
                  </a:cubicBezTo>
                  <a:cubicBezTo>
                    <a:pt x="17928" y="368554"/>
                    <a:pt x="45233" y="503174"/>
                    <a:pt x="83333" y="635635"/>
                  </a:cubicBezTo>
                  <a:cubicBezTo>
                    <a:pt x="309901" y="745744"/>
                    <a:pt x="535199" y="859917"/>
                    <a:pt x="757957" y="977773"/>
                  </a:cubicBezTo>
                  <a:cubicBezTo>
                    <a:pt x="1096793" y="1156843"/>
                    <a:pt x="1430549" y="1345692"/>
                    <a:pt x="1754907" y="1549654"/>
                  </a:cubicBezTo>
                  <a:cubicBezTo>
                    <a:pt x="1915943" y="1650873"/>
                    <a:pt x="2074439" y="1755902"/>
                    <a:pt x="2230268" y="1864741"/>
                  </a:cubicBezTo>
                  <a:cubicBezTo>
                    <a:pt x="2267606" y="1890649"/>
                    <a:pt x="2305452" y="1914652"/>
                    <a:pt x="2343933" y="1937893"/>
                  </a:cubicBezTo>
                  <a:cubicBezTo>
                    <a:pt x="2358157" y="1927606"/>
                    <a:pt x="2370857" y="1915668"/>
                    <a:pt x="2381779" y="1901952"/>
                  </a:cubicBezTo>
                  <a:cubicBezTo>
                    <a:pt x="2392701" y="1888236"/>
                    <a:pt x="2401845" y="1873377"/>
                    <a:pt x="2408830" y="1857248"/>
                  </a:cubicBezTo>
                  <a:cubicBezTo>
                    <a:pt x="2415815" y="1841119"/>
                    <a:pt x="2420641" y="1824482"/>
                    <a:pt x="2423181" y="1807083"/>
                  </a:cubicBezTo>
                  <a:cubicBezTo>
                    <a:pt x="2425721" y="1789684"/>
                    <a:pt x="2425975" y="1772285"/>
                    <a:pt x="2423816" y="1754886"/>
                  </a:cubicBezTo>
                  <a:cubicBezTo>
                    <a:pt x="2422038" y="1739773"/>
                    <a:pt x="2419752" y="1723390"/>
                    <a:pt x="2417466" y="1707007"/>
                  </a:cubicBezTo>
                  <a:cubicBezTo>
                    <a:pt x="2268876" y="1602486"/>
                    <a:pt x="2104538" y="1519428"/>
                    <a:pt x="1950360" y="1423162"/>
                  </a:cubicBezTo>
                  <a:cubicBezTo>
                    <a:pt x="1930929" y="1411224"/>
                    <a:pt x="1944264" y="1384554"/>
                    <a:pt x="1962425" y="1384554"/>
                  </a:cubicBezTo>
                  <a:cubicBezTo>
                    <a:pt x="1966108" y="1384554"/>
                    <a:pt x="1969918" y="1385570"/>
                    <a:pt x="1973728" y="1388110"/>
                  </a:cubicBezTo>
                  <a:cubicBezTo>
                    <a:pt x="2053611" y="1437894"/>
                    <a:pt x="2135907" y="1483995"/>
                    <a:pt x="2217314" y="1531493"/>
                  </a:cubicBezTo>
                  <a:cubicBezTo>
                    <a:pt x="1938041" y="1310005"/>
                    <a:pt x="1659149" y="1089025"/>
                    <a:pt x="1365906" y="886587"/>
                  </a:cubicBezTo>
                  <a:cubicBezTo>
                    <a:pt x="952521" y="597535"/>
                    <a:pt x="513355" y="343027"/>
                    <a:pt x="39645" y="164211"/>
                  </a:cubicBezTo>
                  <a:cubicBezTo>
                    <a:pt x="16785" y="155829"/>
                    <a:pt x="25294" y="122809"/>
                    <a:pt x="45487" y="122809"/>
                  </a:cubicBezTo>
                  <a:cubicBezTo>
                    <a:pt x="47900" y="122809"/>
                    <a:pt x="50567" y="123317"/>
                    <a:pt x="53234" y="124333"/>
                  </a:cubicBezTo>
                  <a:cubicBezTo>
                    <a:pt x="318918" y="225933"/>
                    <a:pt x="574950" y="347853"/>
                    <a:pt x="821330" y="490093"/>
                  </a:cubicBezTo>
                  <a:cubicBezTo>
                    <a:pt x="1257194" y="740918"/>
                    <a:pt x="1663848" y="1040765"/>
                    <a:pt x="2059072" y="1351788"/>
                  </a:cubicBezTo>
                  <a:cubicBezTo>
                    <a:pt x="2174896" y="1443101"/>
                    <a:pt x="2290339" y="1535176"/>
                    <a:pt x="2405528" y="1628013"/>
                  </a:cubicBezTo>
                  <a:cubicBezTo>
                    <a:pt x="2382160" y="1488313"/>
                    <a:pt x="2346981" y="1351661"/>
                    <a:pt x="2299991" y="1218057"/>
                  </a:cubicBezTo>
                  <a:cubicBezTo>
                    <a:pt x="2204106" y="1170686"/>
                    <a:pt x="2109491" y="1121410"/>
                    <a:pt x="2016146" y="1070102"/>
                  </a:cubicBezTo>
                  <a:cubicBezTo>
                    <a:pt x="1637051" y="861060"/>
                    <a:pt x="1275609" y="624078"/>
                    <a:pt x="898927" y="410845"/>
                  </a:cubicBezTo>
                  <a:cubicBezTo>
                    <a:pt x="878861" y="399542"/>
                    <a:pt x="893212" y="372237"/>
                    <a:pt x="911754" y="372237"/>
                  </a:cubicBezTo>
                  <a:cubicBezTo>
                    <a:pt x="915310" y="372237"/>
                    <a:pt x="918866" y="373253"/>
                    <a:pt x="922549" y="375412"/>
                  </a:cubicBezTo>
                  <a:cubicBezTo>
                    <a:pt x="1028848" y="435610"/>
                    <a:pt x="1134639" y="497332"/>
                    <a:pt x="1239668" y="560705"/>
                  </a:cubicBezTo>
                  <a:cubicBezTo>
                    <a:pt x="1582187" y="766318"/>
                    <a:pt x="1920134" y="977773"/>
                    <a:pt x="2278020" y="1159256"/>
                  </a:cubicBezTo>
                  <a:cubicBezTo>
                    <a:pt x="2246905" y="1077468"/>
                    <a:pt x="2210583" y="998093"/>
                    <a:pt x="2169054" y="921131"/>
                  </a:cubicBezTo>
                  <a:cubicBezTo>
                    <a:pt x="1982364" y="782193"/>
                    <a:pt x="1791991" y="648208"/>
                    <a:pt x="1596792" y="521462"/>
                  </a:cubicBezTo>
                  <a:cubicBezTo>
                    <a:pt x="1325520" y="344424"/>
                    <a:pt x="1045358" y="182880"/>
                    <a:pt x="756179" y="36830"/>
                  </a:cubicBezTo>
                  <a:cubicBezTo>
                    <a:pt x="588031" y="12319"/>
                    <a:pt x="418994" y="0"/>
                    <a:pt x="249068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1977009" y="1917573"/>
              <a:ext cx="201549" cy="131699"/>
            </a:xfrm>
            <a:custGeom>
              <a:rect b="b" l="l" r="r" t="t"/>
              <a:pathLst>
                <a:path extrusionOk="0" h="131699" w="201549">
                  <a:moveTo>
                    <a:pt x="193167" y="131572"/>
                  </a:moveTo>
                  <a:lnTo>
                    <a:pt x="201549" y="131699"/>
                  </a:lnTo>
                  <a:cubicBezTo>
                    <a:pt x="136525" y="84328"/>
                    <a:pt x="68072" y="40767"/>
                    <a:pt x="0" y="0"/>
                  </a:cubicBezTo>
                  <a:cubicBezTo>
                    <a:pt x="61341" y="46609"/>
                    <a:pt x="126238" y="90678"/>
                    <a:pt x="193167" y="131572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162052" y="754380"/>
              <a:ext cx="2203704" cy="1295148"/>
            </a:xfrm>
            <a:custGeom>
              <a:rect b="b" l="l" r="r" t="t"/>
              <a:pathLst>
                <a:path extrusionOk="0" h="1295148" w="2203704">
                  <a:moveTo>
                    <a:pt x="1571498" y="1027938"/>
                  </a:moveTo>
                  <a:lnTo>
                    <a:pt x="1499108" y="987806"/>
                  </a:lnTo>
                  <a:cubicBezTo>
                    <a:pt x="1496949" y="986790"/>
                    <a:pt x="1495044" y="985393"/>
                    <a:pt x="1493520" y="983615"/>
                  </a:cubicBezTo>
                  <a:cubicBezTo>
                    <a:pt x="1491996" y="981837"/>
                    <a:pt x="1490853" y="979805"/>
                    <a:pt x="1490091" y="977519"/>
                  </a:cubicBezTo>
                  <a:cubicBezTo>
                    <a:pt x="1489329" y="975233"/>
                    <a:pt x="1489075" y="972947"/>
                    <a:pt x="1489329" y="970534"/>
                  </a:cubicBezTo>
                  <a:cubicBezTo>
                    <a:pt x="1489583" y="968121"/>
                    <a:pt x="1490218" y="965962"/>
                    <a:pt x="1491488" y="963803"/>
                  </a:cubicBezTo>
                  <a:cubicBezTo>
                    <a:pt x="1427353" y="912495"/>
                    <a:pt x="1363091" y="861441"/>
                    <a:pt x="1297813" y="812927"/>
                  </a:cubicBezTo>
                  <a:cubicBezTo>
                    <a:pt x="1275715" y="796544"/>
                    <a:pt x="1297940" y="762508"/>
                    <a:pt x="1321054" y="777494"/>
                  </a:cubicBezTo>
                  <a:cubicBezTo>
                    <a:pt x="1413256" y="846074"/>
                    <a:pt x="1503172" y="919099"/>
                    <a:pt x="1593596" y="991235"/>
                  </a:cubicBezTo>
                  <a:cubicBezTo>
                    <a:pt x="1762506" y="1085215"/>
                    <a:pt x="1935988" y="1176020"/>
                    <a:pt x="2089023" y="1295146"/>
                  </a:cubicBezTo>
                  <a:lnTo>
                    <a:pt x="2092960" y="1295146"/>
                  </a:lnTo>
                  <a:cubicBezTo>
                    <a:pt x="2131568" y="1295273"/>
                    <a:pt x="2168525" y="1287399"/>
                    <a:pt x="2203704" y="1271397"/>
                  </a:cubicBezTo>
                  <a:cubicBezTo>
                    <a:pt x="2125853" y="1222375"/>
                    <a:pt x="2051304" y="1169670"/>
                    <a:pt x="1975739" y="1118743"/>
                  </a:cubicBezTo>
                  <a:cubicBezTo>
                    <a:pt x="1819656" y="1013206"/>
                    <a:pt x="1661287" y="911352"/>
                    <a:pt x="1500632" y="813054"/>
                  </a:cubicBezTo>
                  <a:cubicBezTo>
                    <a:pt x="1177925" y="615569"/>
                    <a:pt x="846582" y="432054"/>
                    <a:pt x="510921" y="257683"/>
                  </a:cubicBezTo>
                  <a:cubicBezTo>
                    <a:pt x="342138" y="170561"/>
                    <a:pt x="171831" y="84582"/>
                    <a:pt x="0" y="0"/>
                  </a:cubicBezTo>
                  <a:cubicBezTo>
                    <a:pt x="32385" y="106426"/>
                    <a:pt x="73533" y="209423"/>
                    <a:pt x="123571" y="308864"/>
                  </a:cubicBezTo>
                  <a:cubicBezTo>
                    <a:pt x="173609" y="408305"/>
                    <a:pt x="231648" y="502920"/>
                    <a:pt x="297815" y="592455"/>
                  </a:cubicBezTo>
                  <a:lnTo>
                    <a:pt x="529463" y="719963"/>
                  </a:lnTo>
                  <a:cubicBezTo>
                    <a:pt x="833501" y="888111"/>
                    <a:pt x="1136142" y="1058291"/>
                    <a:pt x="1434338" y="1235964"/>
                  </a:cubicBezTo>
                  <a:cubicBezTo>
                    <a:pt x="1596644" y="1266825"/>
                    <a:pt x="1760474" y="1285494"/>
                    <a:pt x="1925574" y="1291971"/>
                  </a:cubicBezTo>
                  <a:cubicBezTo>
                    <a:pt x="1802638" y="1211580"/>
                    <a:pt x="1686306" y="1120648"/>
                    <a:pt x="1571498" y="1028065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30225" y="1432941"/>
              <a:ext cx="933323" cy="527177"/>
            </a:xfrm>
            <a:custGeom>
              <a:rect b="b" l="l" r="r" t="t"/>
              <a:pathLst>
                <a:path extrusionOk="0" h="527177" w="933323">
                  <a:moveTo>
                    <a:pt x="0" y="0"/>
                  </a:moveTo>
                  <a:cubicBezTo>
                    <a:pt x="57150" y="65659"/>
                    <a:pt x="119507" y="125730"/>
                    <a:pt x="187325" y="180467"/>
                  </a:cubicBezTo>
                  <a:cubicBezTo>
                    <a:pt x="408178" y="357251"/>
                    <a:pt x="674370" y="463550"/>
                    <a:pt x="933323" y="527177"/>
                  </a:cubicBezTo>
                  <a:cubicBezTo>
                    <a:pt x="625348" y="346329"/>
                    <a:pt x="312801" y="172847"/>
                    <a:pt x="0" y="0"/>
                  </a:cubicBezTo>
                  <a:close/>
                </a:path>
              </a:pathLst>
            </a:custGeom>
            <a:solidFill>
              <a:srgbClr val="DBE8D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8" name="Google Shape;108;p2"/>
          <p:cNvSpPr/>
          <p:nvPr/>
        </p:nvSpPr>
        <p:spPr>
          <a:xfrm>
            <a:off x="12664573" y="0"/>
            <a:ext cx="5623427" cy="10296525"/>
          </a:xfrm>
          <a:custGeom>
            <a:rect b="b" l="l" r="r" t="t"/>
            <a:pathLst>
              <a:path extrusionOk="0" h="10296525" w="5623427">
                <a:moveTo>
                  <a:pt x="0" y="0"/>
                </a:moveTo>
                <a:lnTo>
                  <a:pt x="5623427" y="0"/>
                </a:lnTo>
                <a:lnTo>
                  <a:pt x="5623427" y="10296525"/>
                </a:lnTo>
                <a:lnTo>
                  <a:pt x="0" y="10296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 txBox="1"/>
          <p:nvPr/>
        </p:nvSpPr>
        <p:spPr>
          <a:xfrm>
            <a:off x="1842707" y="2684468"/>
            <a:ext cx="7444200" cy="26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4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56"/>
              <a:buFont typeface="Arial"/>
              <a:buNone/>
            </a:pPr>
            <a:r>
              <a:rPr lang="en-US" sz="11356">
                <a:solidFill>
                  <a:srgbClr val="F2E3C8"/>
                </a:solidFill>
                <a:latin typeface="Passion One"/>
                <a:ea typeface="Passion One"/>
                <a:cs typeface="Passion One"/>
                <a:sym typeface="Passion One"/>
              </a:rPr>
              <a:t>Indicadores do Fundo Ecos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"/>
          <p:cNvSpPr/>
          <p:nvPr/>
        </p:nvSpPr>
        <p:spPr>
          <a:xfrm rot="7586566">
            <a:off x="-1784425" y="-1600399"/>
            <a:ext cx="5496346" cy="3644355"/>
          </a:xfrm>
          <a:custGeom>
            <a:rect b="b" l="l" r="r" t="t"/>
            <a:pathLst>
              <a:path extrusionOk="0" h="3644355" w="5496346">
                <a:moveTo>
                  <a:pt x="0" y="0"/>
                </a:moveTo>
                <a:lnTo>
                  <a:pt x="5496347" y="0"/>
                </a:lnTo>
                <a:lnTo>
                  <a:pt x="5496347" y="3644355"/>
                </a:lnTo>
                <a:lnTo>
                  <a:pt x="0" y="36443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 flipH="1" rot="-4301171">
            <a:off x="12592062" y="-8886452"/>
            <a:ext cx="10830980" cy="1554951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A6583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9"/>
          <p:cNvSpPr/>
          <p:nvPr/>
        </p:nvSpPr>
        <p:spPr>
          <a:xfrm rot="2055939">
            <a:off x="11495326" y="-4048620"/>
            <a:ext cx="8701628" cy="7034374"/>
          </a:xfrm>
          <a:custGeom>
            <a:rect b="b" l="l" r="r" t="t"/>
            <a:pathLst>
              <a:path extrusionOk="0" h="7034374" w="8701628">
                <a:moveTo>
                  <a:pt x="0" y="0"/>
                </a:moveTo>
                <a:lnTo>
                  <a:pt x="8701629" y="0"/>
                </a:lnTo>
                <a:lnTo>
                  <a:pt x="8701629" y="7034375"/>
                </a:lnTo>
                <a:lnTo>
                  <a:pt x="0" y="70343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0347" r="0" t="0"/>
            </a:stretch>
          </a:blipFill>
          <a:ln>
            <a:noFill/>
          </a:ln>
        </p:spPr>
      </p:sp>
      <p:grpSp>
        <p:nvGrpSpPr>
          <p:cNvPr id="117" name="Google Shape;117;p9"/>
          <p:cNvGrpSpPr/>
          <p:nvPr/>
        </p:nvGrpSpPr>
        <p:grpSpPr>
          <a:xfrm>
            <a:off x="4243618" y="3480962"/>
            <a:ext cx="8967637" cy="409604"/>
            <a:chOff x="0" y="-95250"/>
            <a:chExt cx="2359656" cy="107782"/>
          </a:xfrm>
        </p:grpSpPr>
        <p:sp>
          <p:nvSpPr>
            <p:cNvPr id="118" name="Google Shape;118;p9"/>
            <p:cNvSpPr/>
            <p:nvPr/>
          </p:nvSpPr>
          <p:spPr>
            <a:xfrm>
              <a:off x="0" y="0"/>
              <a:ext cx="2359656" cy="12532"/>
            </a:xfrm>
            <a:custGeom>
              <a:rect b="b" l="l" r="r" t="t"/>
              <a:pathLst>
                <a:path extrusionOk="0" h="12532" w="2359656">
                  <a:moveTo>
                    <a:pt x="6266" y="0"/>
                  </a:moveTo>
                  <a:lnTo>
                    <a:pt x="2353390" y="0"/>
                  </a:lnTo>
                  <a:cubicBezTo>
                    <a:pt x="2356851" y="0"/>
                    <a:pt x="2359656" y="2805"/>
                    <a:pt x="2359656" y="6266"/>
                  </a:cubicBezTo>
                  <a:lnTo>
                    <a:pt x="2359656" y="6266"/>
                  </a:lnTo>
                  <a:cubicBezTo>
                    <a:pt x="2359656" y="7928"/>
                    <a:pt x="2358996" y="9521"/>
                    <a:pt x="2357821" y="10697"/>
                  </a:cubicBezTo>
                  <a:cubicBezTo>
                    <a:pt x="2356646" y="11872"/>
                    <a:pt x="2355052" y="12532"/>
                    <a:pt x="2353390" y="12532"/>
                  </a:cubicBezTo>
                  <a:lnTo>
                    <a:pt x="6266" y="12532"/>
                  </a:lnTo>
                  <a:cubicBezTo>
                    <a:pt x="4604" y="12532"/>
                    <a:pt x="3010" y="11872"/>
                    <a:pt x="1835" y="10697"/>
                  </a:cubicBezTo>
                  <a:cubicBezTo>
                    <a:pt x="660" y="9521"/>
                    <a:pt x="0" y="7928"/>
                    <a:pt x="0" y="6266"/>
                  </a:cubicBezTo>
                  <a:lnTo>
                    <a:pt x="0" y="6266"/>
                  </a:lnTo>
                  <a:cubicBezTo>
                    <a:pt x="0" y="4604"/>
                    <a:pt x="660" y="3010"/>
                    <a:pt x="1835" y="1835"/>
                  </a:cubicBezTo>
                  <a:cubicBezTo>
                    <a:pt x="3010" y="660"/>
                    <a:pt x="4604" y="0"/>
                    <a:pt x="6266" y="0"/>
                  </a:cubicBezTo>
                  <a:close/>
                </a:path>
              </a:pathLst>
            </a:custGeom>
            <a:solidFill>
              <a:srgbClr val="40281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9"/>
            <p:cNvSpPr txBox="1"/>
            <p:nvPr/>
          </p:nvSpPr>
          <p:spPr>
            <a:xfrm>
              <a:off x="0" y="-95250"/>
              <a:ext cx="2359656" cy="1077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9"/>
          <p:cNvGrpSpPr/>
          <p:nvPr/>
        </p:nvGrpSpPr>
        <p:grpSpPr>
          <a:xfrm>
            <a:off x="4060982" y="3645598"/>
            <a:ext cx="365272" cy="373833"/>
            <a:chOff x="0" y="-19050"/>
            <a:chExt cx="812800" cy="831850"/>
          </a:xfrm>
        </p:grpSpPr>
        <p:sp>
          <p:nvSpPr>
            <p:cNvPr id="121" name="Google Shape;121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9"/>
          <p:cNvGrpSpPr/>
          <p:nvPr/>
        </p:nvGrpSpPr>
        <p:grpSpPr>
          <a:xfrm>
            <a:off x="13008584" y="3752388"/>
            <a:ext cx="365272" cy="373833"/>
            <a:chOff x="0" y="-19050"/>
            <a:chExt cx="812800" cy="831850"/>
          </a:xfrm>
        </p:grpSpPr>
        <p:sp>
          <p:nvSpPr>
            <p:cNvPr id="124" name="Google Shape;124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9"/>
          <p:cNvGrpSpPr/>
          <p:nvPr/>
        </p:nvGrpSpPr>
        <p:grpSpPr>
          <a:xfrm>
            <a:off x="8418758" y="3737281"/>
            <a:ext cx="365272" cy="373833"/>
            <a:chOff x="0" y="-19050"/>
            <a:chExt cx="812800" cy="831850"/>
          </a:xfrm>
        </p:grpSpPr>
        <p:sp>
          <p:nvSpPr>
            <p:cNvPr id="127" name="Google Shape;127;p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86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9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9"/>
          <p:cNvGrpSpPr/>
          <p:nvPr/>
        </p:nvGrpSpPr>
        <p:grpSpPr>
          <a:xfrm>
            <a:off x="2444216" y="6302325"/>
            <a:ext cx="3979915" cy="3768912"/>
            <a:chOff x="0" y="-129"/>
            <a:chExt cx="1129503" cy="1069620"/>
          </a:xfrm>
        </p:grpSpPr>
        <p:sp>
          <p:nvSpPr>
            <p:cNvPr id="130" name="Google Shape;130;p9"/>
            <p:cNvSpPr/>
            <p:nvPr/>
          </p:nvSpPr>
          <p:spPr>
            <a:xfrm>
              <a:off x="0" y="0"/>
              <a:ext cx="1129479" cy="1069491"/>
            </a:xfrm>
            <a:custGeom>
              <a:rect b="b" l="l" r="r" t="t"/>
              <a:pathLst>
                <a:path extrusionOk="0" h="1069491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1018990"/>
                  </a:lnTo>
                  <a:cubicBezTo>
                    <a:pt x="1129479" y="1032384"/>
                    <a:pt x="1124159" y="1045229"/>
                    <a:pt x="1114688" y="1054700"/>
                  </a:cubicBezTo>
                  <a:cubicBezTo>
                    <a:pt x="1105217" y="1064171"/>
                    <a:pt x="1092372" y="1069491"/>
                    <a:pt x="1078978" y="1069491"/>
                  </a:cubicBezTo>
                  <a:lnTo>
                    <a:pt x="50501" y="1069491"/>
                  </a:lnTo>
                  <a:cubicBezTo>
                    <a:pt x="37107" y="1069491"/>
                    <a:pt x="24262" y="1064171"/>
                    <a:pt x="14791" y="1054700"/>
                  </a:cubicBezTo>
                  <a:cubicBezTo>
                    <a:pt x="5321" y="1045229"/>
                    <a:pt x="0" y="1032384"/>
                    <a:pt x="0" y="1018990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9"/>
            <p:cNvSpPr txBox="1"/>
            <p:nvPr/>
          </p:nvSpPr>
          <p:spPr>
            <a:xfrm>
              <a:off x="3" y="-129"/>
              <a:ext cx="1129500" cy="10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9438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Entregas: </a:t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Atividades (capacitações, </a:t>
              </a: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infreaestrutura</a:t>
              </a: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, instrumentos)</a:t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9"/>
          <p:cNvSpPr txBox="1"/>
          <p:nvPr/>
        </p:nvSpPr>
        <p:spPr>
          <a:xfrm>
            <a:off x="6490341" y="3920687"/>
            <a:ext cx="4166400" cy="22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72"/>
              <a:buFont typeface="Arial"/>
              <a:buNone/>
            </a:pPr>
            <a:r>
              <a:rPr lang="en-US" sz="7172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Médio </a:t>
            </a:r>
            <a:endParaRPr sz="7172">
              <a:solidFill>
                <a:schemeClr val="dk1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72"/>
              <a:buFont typeface="Arial"/>
              <a:buNone/>
            </a:pPr>
            <a:r>
              <a:rPr lang="en-US" sz="7172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prazo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9"/>
          <p:cNvSpPr txBox="1"/>
          <p:nvPr/>
        </p:nvSpPr>
        <p:spPr>
          <a:xfrm>
            <a:off x="11937105" y="3946680"/>
            <a:ext cx="2548200" cy="22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72"/>
              <a:buFont typeface="Arial"/>
              <a:buNone/>
            </a:pPr>
            <a:r>
              <a:rPr lang="en-US" sz="7172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Longo prazo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"/>
          <p:cNvSpPr txBox="1"/>
          <p:nvPr/>
        </p:nvSpPr>
        <p:spPr>
          <a:xfrm>
            <a:off x="2808197" y="3922420"/>
            <a:ext cx="2548200" cy="22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72"/>
              <a:buFont typeface="Arial"/>
              <a:buNone/>
            </a:pPr>
            <a:r>
              <a:rPr lang="en-US" sz="7172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rPr>
              <a:t>Curto prazo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9"/>
          <p:cNvSpPr txBox="1"/>
          <p:nvPr/>
        </p:nvSpPr>
        <p:spPr>
          <a:xfrm>
            <a:off x="2550538" y="6544047"/>
            <a:ext cx="368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 txBox="1"/>
          <p:nvPr/>
        </p:nvSpPr>
        <p:spPr>
          <a:xfrm>
            <a:off x="1051355" y="1333013"/>
            <a:ext cx="104997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"/>
          <p:cNvSpPr/>
          <p:nvPr/>
        </p:nvSpPr>
        <p:spPr>
          <a:xfrm rot="-3174705">
            <a:off x="15659095" y="8485158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8"/>
                </a:lnTo>
                <a:lnTo>
                  <a:pt x="0" y="30667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38" name="Google Shape;138;p9"/>
          <p:cNvGrpSpPr/>
          <p:nvPr/>
        </p:nvGrpSpPr>
        <p:grpSpPr>
          <a:xfrm>
            <a:off x="6946299" y="6345983"/>
            <a:ext cx="3979915" cy="3768912"/>
            <a:chOff x="0" y="-129"/>
            <a:chExt cx="1129503" cy="1069620"/>
          </a:xfrm>
        </p:grpSpPr>
        <p:sp>
          <p:nvSpPr>
            <p:cNvPr id="139" name="Google Shape;139;p9"/>
            <p:cNvSpPr/>
            <p:nvPr/>
          </p:nvSpPr>
          <p:spPr>
            <a:xfrm>
              <a:off x="0" y="0"/>
              <a:ext cx="1129479" cy="1069491"/>
            </a:xfrm>
            <a:custGeom>
              <a:rect b="b" l="l" r="r" t="t"/>
              <a:pathLst>
                <a:path extrusionOk="0" h="1069491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1018990"/>
                  </a:lnTo>
                  <a:cubicBezTo>
                    <a:pt x="1129479" y="1032384"/>
                    <a:pt x="1124159" y="1045229"/>
                    <a:pt x="1114688" y="1054700"/>
                  </a:cubicBezTo>
                  <a:cubicBezTo>
                    <a:pt x="1105217" y="1064171"/>
                    <a:pt x="1092372" y="1069491"/>
                    <a:pt x="1078978" y="1069491"/>
                  </a:cubicBezTo>
                  <a:lnTo>
                    <a:pt x="50501" y="1069491"/>
                  </a:lnTo>
                  <a:cubicBezTo>
                    <a:pt x="37107" y="1069491"/>
                    <a:pt x="24262" y="1064171"/>
                    <a:pt x="14791" y="1054700"/>
                  </a:cubicBezTo>
                  <a:cubicBezTo>
                    <a:pt x="5321" y="1045229"/>
                    <a:pt x="0" y="1032384"/>
                    <a:pt x="0" y="1018990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9"/>
            <p:cNvSpPr txBox="1"/>
            <p:nvPr/>
          </p:nvSpPr>
          <p:spPr>
            <a:xfrm>
              <a:off x="3" y="-129"/>
              <a:ext cx="1129500" cy="10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Resultados da mudança: </a:t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Transformações associadas às entregas</a:t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9"/>
          <p:cNvGrpSpPr/>
          <p:nvPr/>
        </p:nvGrpSpPr>
        <p:grpSpPr>
          <a:xfrm>
            <a:off x="11448382" y="6346144"/>
            <a:ext cx="3979915" cy="3768912"/>
            <a:chOff x="0" y="-129"/>
            <a:chExt cx="1129503" cy="1069620"/>
          </a:xfrm>
        </p:grpSpPr>
        <p:sp>
          <p:nvSpPr>
            <p:cNvPr id="142" name="Google Shape;142;p9"/>
            <p:cNvSpPr/>
            <p:nvPr/>
          </p:nvSpPr>
          <p:spPr>
            <a:xfrm>
              <a:off x="0" y="0"/>
              <a:ext cx="1129479" cy="1069491"/>
            </a:xfrm>
            <a:custGeom>
              <a:rect b="b" l="l" r="r" t="t"/>
              <a:pathLst>
                <a:path extrusionOk="0" h="1069491" w="1129479">
                  <a:moveTo>
                    <a:pt x="50501" y="0"/>
                  </a:moveTo>
                  <a:lnTo>
                    <a:pt x="1078978" y="0"/>
                  </a:lnTo>
                  <a:cubicBezTo>
                    <a:pt x="1092372" y="0"/>
                    <a:pt x="1105217" y="5321"/>
                    <a:pt x="1114688" y="14791"/>
                  </a:cubicBezTo>
                  <a:cubicBezTo>
                    <a:pt x="1124159" y="24262"/>
                    <a:pt x="1129479" y="37107"/>
                    <a:pt x="1129479" y="50501"/>
                  </a:cubicBezTo>
                  <a:lnTo>
                    <a:pt x="1129479" y="1018990"/>
                  </a:lnTo>
                  <a:cubicBezTo>
                    <a:pt x="1129479" y="1032384"/>
                    <a:pt x="1124159" y="1045229"/>
                    <a:pt x="1114688" y="1054700"/>
                  </a:cubicBezTo>
                  <a:cubicBezTo>
                    <a:pt x="1105217" y="1064171"/>
                    <a:pt x="1092372" y="1069491"/>
                    <a:pt x="1078978" y="1069491"/>
                  </a:cubicBezTo>
                  <a:lnTo>
                    <a:pt x="50501" y="1069491"/>
                  </a:lnTo>
                  <a:cubicBezTo>
                    <a:pt x="37107" y="1069491"/>
                    <a:pt x="24262" y="1064171"/>
                    <a:pt x="14791" y="1054700"/>
                  </a:cubicBezTo>
                  <a:cubicBezTo>
                    <a:pt x="5321" y="1045229"/>
                    <a:pt x="0" y="1032384"/>
                    <a:pt x="0" y="1018990"/>
                  </a:cubicBezTo>
                  <a:lnTo>
                    <a:pt x="0" y="50501"/>
                  </a:lnTo>
                  <a:cubicBezTo>
                    <a:pt x="0" y="37107"/>
                    <a:pt x="5321" y="24262"/>
                    <a:pt x="14791" y="14791"/>
                  </a:cubicBezTo>
                  <a:cubicBezTo>
                    <a:pt x="24262" y="5321"/>
                    <a:pt x="37107" y="0"/>
                    <a:pt x="50501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A6583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9"/>
            <p:cNvSpPr txBox="1"/>
            <p:nvPr/>
          </p:nvSpPr>
          <p:spPr>
            <a:xfrm>
              <a:off x="3" y="-129"/>
              <a:ext cx="1129500" cy="106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Impacto nos territórios:</a:t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1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1" lang="en-US" sz="3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ao longo de vários apoios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9"/>
          <p:cNvSpPr txBox="1"/>
          <p:nvPr/>
        </p:nvSpPr>
        <p:spPr>
          <a:xfrm>
            <a:off x="69603" y="282729"/>
            <a:ext cx="141993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lang="en-US" sz="83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Caminhos da transformação</a:t>
            </a:r>
            <a:endParaRPr b="0" i="0" sz="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2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0"/>
          <p:cNvSpPr txBox="1"/>
          <p:nvPr/>
        </p:nvSpPr>
        <p:spPr>
          <a:xfrm>
            <a:off x="533400" y="2236512"/>
            <a:ext cx="12906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132" y="0"/>
            <a:ext cx="17928619" cy="968557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0"/>
          <p:cNvSpPr/>
          <p:nvPr/>
        </p:nvSpPr>
        <p:spPr>
          <a:xfrm rot="-4111847">
            <a:off x="14602686" y="7733483"/>
            <a:ext cx="4625257" cy="3066778"/>
          </a:xfrm>
          <a:custGeom>
            <a:rect b="b" l="l" r="r" t="t"/>
            <a:pathLst>
              <a:path extrusionOk="0" h="3066778" w="4625257">
                <a:moveTo>
                  <a:pt x="0" y="0"/>
                </a:moveTo>
                <a:lnTo>
                  <a:pt x="4625257" y="0"/>
                </a:lnTo>
                <a:lnTo>
                  <a:pt x="4625257" y="3066779"/>
                </a:lnTo>
                <a:lnTo>
                  <a:pt x="0" y="3066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2" name="Google Shape;152;p10"/>
          <p:cNvSpPr/>
          <p:nvPr/>
        </p:nvSpPr>
        <p:spPr>
          <a:xfrm>
            <a:off x="6876848" y="7468397"/>
            <a:ext cx="2240100" cy="1392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MULTIPLAS DIMENSÕES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2"/>
          <p:cNvSpPr/>
          <p:nvPr/>
        </p:nvSpPr>
        <p:spPr>
          <a:xfrm rot="-10637933">
            <a:off x="13325897" y="6493434"/>
            <a:ext cx="5022132" cy="4028224"/>
          </a:xfrm>
          <a:custGeom>
            <a:rect b="b" l="l" r="r" t="t"/>
            <a:pathLst>
              <a:path extrusionOk="0" h="4028224" w="5022132">
                <a:moveTo>
                  <a:pt x="0" y="0"/>
                </a:moveTo>
                <a:lnTo>
                  <a:pt x="5022133" y="0"/>
                </a:lnTo>
                <a:lnTo>
                  <a:pt x="5022133" y="4028224"/>
                </a:lnTo>
                <a:lnTo>
                  <a:pt x="0" y="40282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3279" r="0" t="-2149"/>
            </a:stretch>
          </a:blipFill>
          <a:ln>
            <a:noFill/>
          </a:ln>
        </p:spPr>
      </p:sp>
      <p:sp>
        <p:nvSpPr>
          <p:cNvPr id="158" name="Google Shape;158;p12"/>
          <p:cNvSpPr/>
          <p:nvPr/>
        </p:nvSpPr>
        <p:spPr>
          <a:xfrm rot="9726487">
            <a:off x="14217663" y="-830646"/>
            <a:ext cx="6694178" cy="4438578"/>
          </a:xfrm>
          <a:custGeom>
            <a:rect b="b" l="l" r="r" t="t"/>
            <a:pathLst>
              <a:path extrusionOk="0" h="4434561" w="6688120">
                <a:moveTo>
                  <a:pt x="0" y="0"/>
                </a:moveTo>
                <a:lnTo>
                  <a:pt x="6688121" y="0"/>
                </a:lnTo>
                <a:lnTo>
                  <a:pt x="6688121" y="4434561"/>
                </a:lnTo>
                <a:lnTo>
                  <a:pt x="0" y="4434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12"/>
          <p:cNvSpPr/>
          <p:nvPr/>
        </p:nvSpPr>
        <p:spPr>
          <a:xfrm flipH="1" rot="-4479556">
            <a:off x="14034282" y="-8595370"/>
            <a:ext cx="8810977" cy="12649492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88B25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t/>
            </a:r>
            <a:endParaRPr b="1" sz="8300">
              <a:solidFill>
                <a:srgbClr val="40281F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graphicFrame>
        <p:nvGraphicFramePr>
          <p:cNvPr id="160" name="Google Shape;160;p12"/>
          <p:cNvGraphicFramePr/>
          <p:nvPr/>
        </p:nvGraphicFramePr>
        <p:xfrm>
          <a:off x="456896" y="14793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{6736C770-E36A-4B30-8B9C-80ECA041432B}</a:tableStyleId>
              </a:tblPr>
              <a:tblGrid>
                <a:gridCol w="4720925"/>
                <a:gridCol w="8525500"/>
              </a:tblGrid>
              <a:tr h="340225">
                <a:tc>
                  <a:txBody>
                    <a:bodyPr/>
                    <a:lstStyle/>
                    <a:p>
                      <a:pPr indent="0" lvl="0" marL="0" marR="1815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Temática</a:t>
                      </a:r>
                      <a:endParaRPr b="1"/>
                    </a:p>
                  </a:txBody>
                  <a:tcPr marT="0" marB="0" marR="88900" marL="88900">
                    <a:lnL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 Indicadores quantitativos </a:t>
                      </a:r>
                      <a:endParaRPr b="1"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62000">
                <a:tc rowSpan="2">
                  <a:txBody>
                    <a:bodyPr/>
                    <a:lstStyle/>
                    <a:p>
                      <a:pPr indent="0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1: Conservação ambiental e uso sustentável</a:t>
                      </a:r>
                      <a:endParaRPr b="1"/>
                    </a:p>
                  </a:txBody>
                  <a:tcPr marT="0" marB="0" marR="88900" marL="571500">
                    <a:lnL cap="flat" cmpd="sng" w="76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famílias que implementam práticas de conservação e manejo sustentável;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Área (ha) sob manejo;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instrumentos de gestão ambiental elaborados/implementados;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participantes/capacitadas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0525">
                <a:tc vMerge="1"/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famílias que recebem ATER;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eventos de capacitação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33450">
                <a:tc rowSpan="2">
                  <a:txBody>
                    <a:bodyPr/>
                    <a:lstStyle/>
                    <a:p>
                      <a:pPr indent="-29657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2: Meios de vida, economia e inclusão socioprodutiva</a:t>
                      </a:r>
                      <a:endParaRPr b="1"/>
                    </a:p>
                  </a:txBody>
                  <a:tcPr marT="0" marB="0" marR="88900" marL="88900">
                    <a:lnL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estruturas produtivas implantadas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famílias que comercializam produtos;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canais de comercialização acessados;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Faturamento total bruto (pré e pós-projeto);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participantes/capacitadas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88888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14375">
                <a:tc vMerge="1"/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</a:t>
                      </a:r>
                      <a:r>
                        <a:rPr lang="en-US"/>
                        <a:t>Nº de famílias que comercializam produtos;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</a:t>
                      </a:r>
                      <a:r>
                        <a:rPr lang="en-US"/>
                        <a:t>Nº de canais de comercialização acessados;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</a:t>
                      </a:r>
                      <a:r>
                        <a:rPr lang="en-US"/>
                        <a:t>Faturamento total bruto (pré e pós-projeto);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</a:t>
                      </a:r>
                      <a:r>
                        <a:rPr lang="en-US"/>
                        <a:t>Nº de pessoas participantes/capacitadas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866775">
                <a:tc rowSpan="3">
                  <a:txBody>
                    <a:bodyPr/>
                    <a:lstStyle/>
                    <a:p>
                      <a:pPr indent="27493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3: Governança territorial e incidência em políticas públicas</a:t>
                      </a:r>
                      <a:endParaRPr b="1"/>
                    </a:p>
                  </a:txBody>
                  <a:tcPr marT="0" marB="0" marR="88900" marL="88900">
                    <a:lnL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instrumentos de gestão institucional elaborados;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instrumentos de gestão territorial e ambiental elaborados/ implementados;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iniciativas de gestão territorial e ambiental implementadas;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participações em espaços de articulação/decisão;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participantes/ 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9575">
                <a:tc vMerge="1"/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redes/alianças/fóruns estabelecidos ou fortalecidos;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participações em espaços de articulação/decisão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0050">
                <a:tc vMerge="1"/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</a:t>
                      </a:r>
                      <a:r>
                        <a:rPr lang="en-US"/>
                        <a:t>Nº de ações de incidência realizadas;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  </a:t>
                      </a:r>
                      <a:r>
                        <a:rPr lang="en-US"/>
                        <a:t>Nº de participações em espaços de articulação/decisão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95375">
                <a:tc>
                  <a:txBody>
                    <a:bodyPr/>
                    <a:lstStyle/>
                    <a:p>
                      <a:pPr indent="0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4: Justiça ecossocial, gênero e inclusão</a:t>
                      </a:r>
                      <a:endParaRPr b="1"/>
                    </a:p>
                  </a:txBody>
                  <a:tcPr marT="0" marB="0" marR="88900" marL="88900">
                    <a:lnL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beneficiadas diretamente pelos projetos (desagregado por gênero, idade, etnia);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mulheres em posições de liderança;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jovens em posições de liderança;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ações específicas para promoção de equidade de gênero e inclusão social;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participantes/ 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indent="0" lvl="0" marL="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b="1" lang="en-US"/>
                        <a:t>Dimensão 5: Aprendizagem e gestão do conhecimento</a:t>
                      </a:r>
                      <a:endParaRPr b="1"/>
                    </a:p>
                  </a:txBody>
                  <a:tcPr marT="0" marB="0" marR="88900" marL="88900">
                    <a:lnL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produtos de conhecimento gerados/sistematizados;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2.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intercâmbios/visitas de troca de experiências realizados;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3.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comunicadores comunitários formados/atuantes;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4.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aparições em mídias externas (opcional);</a:t>
                      </a:r>
                      <a:endParaRPr/>
                    </a:p>
                    <a:p>
                      <a:pPr indent="-90000" lvl="0" marL="180000" marR="1815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5.</a:t>
                      </a:r>
                      <a:r>
                        <a:rPr lang="en-US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	</a:t>
                      </a:r>
                      <a:r>
                        <a:rPr lang="en-US"/>
                        <a:t>Nº de pessoas participantes/ capacitadas (transversal)</a:t>
                      </a:r>
                      <a:endParaRPr/>
                    </a:p>
                  </a:txBody>
                  <a:tcPr marT="0" marB="0" marR="88900" marL="889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D1D5DB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1" name="Google Shape;161;p12"/>
          <p:cNvSpPr txBox="1"/>
          <p:nvPr/>
        </p:nvSpPr>
        <p:spPr>
          <a:xfrm>
            <a:off x="113100" y="0"/>
            <a:ext cx="141993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200"/>
              <a:buFont typeface="Arial"/>
              <a:buNone/>
            </a:pPr>
            <a:r>
              <a:rPr b="1" lang="en-US" sz="8300">
                <a:solidFill>
                  <a:srgbClr val="40281F"/>
                </a:solidFill>
                <a:latin typeface="Passion One"/>
                <a:ea typeface="Passion One"/>
                <a:cs typeface="Passion One"/>
                <a:sym typeface="Passion One"/>
              </a:rPr>
              <a:t>Indicadores do Fundo Ecos</a:t>
            </a:r>
            <a:endParaRPr b="1" sz="8300">
              <a:solidFill>
                <a:srgbClr val="40281F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</p:spTree>
  </p:cSld>
  <p:clrMapOvr>
    <a:masterClrMapping/>
  </p:clrMapOvr>
  <p:transition>
    <p:wipe dir="l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63628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/>
          <p:nvPr/>
        </p:nvSpPr>
        <p:spPr>
          <a:xfrm flipH="1" rot="-65275">
            <a:off x="9219713" y="-3447657"/>
            <a:ext cx="12885079" cy="18498483"/>
          </a:xfrm>
          <a:custGeom>
            <a:rect b="b" l="l" r="r" t="t"/>
            <a:pathLst>
              <a:path extrusionOk="0" h="5940413" w="4137782">
                <a:moveTo>
                  <a:pt x="3726191" y="535791"/>
                </a:moveTo>
                <a:cubicBezTo>
                  <a:pt x="2970541" y="-142389"/>
                  <a:pt x="1574811" y="-288439"/>
                  <a:pt x="1071891" y="759311"/>
                </a:cubicBezTo>
                <a:cubicBezTo>
                  <a:pt x="873771" y="1196191"/>
                  <a:pt x="980451" y="1691491"/>
                  <a:pt x="922031" y="2152501"/>
                </a:cubicBezTo>
                <a:cubicBezTo>
                  <a:pt x="840751" y="2791311"/>
                  <a:pt x="347991" y="3273911"/>
                  <a:pt x="125741" y="3859381"/>
                </a:cubicBezTo>
                <a:cubicBezTo>
                  <a:pt x="-468619" y="5303371"/>
                  <a:pt x="1172221" y="6046321"/>
                  <a:pt x="2366021" y="5928211"/>
                </a:cubicBezTo>
                <a:cubicBezTo>
                  <a:pt x="2992131" y="5926941"/>
                  <a:pt x="3726191" y="5759301"/>
                  <a:pt x="4020831" y="5143351"/>
                </a:cubicBezTo>
                <a:cubicBezTo>
                  <a:pt x="4321821" y="4476601"/>
                  <a:pt x="3948441" y="3740001"/>
                  <a:pt x="3934471" y="3047851"/>
                </a:cubicBezTo>
                <a:cubicBezTo>
                  <a:pt x="3916691" y="2212191"/>
                  <a:pt x="4488191" y="1201271"/>
                  <a:pt x="3726191" y="535791"/>
                </a:cubicBezTo>
                <a:close/>
              </a:path>
            </a:pathLst>
          </a:custGeom>
          <a:solidFill>
            <a:srgbClr val="4F87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1"/>
          <p:cNvSpPr/>
          <p:nvPr/>
        </p:nvSpPr>
        <p:spPr>
          <a:xfrm>
            <a:off x="2713316" y="2962997"/>
            <a:ext cx="3940180" cy="4370531"/>
          </a:xfrm>
          <a:custGeom>
            <a:rect b="b" l="l" r="r" t="t"/>
            <a:pathLst>
              <a:path extrusionOk="0" h="4370531" w="3940180">
                <a:moveTo>
                  <a:pt x="0" y="0"/>
                </a:moveTo>
                <a:lnTo>
                  <a:pt x="3940180" y="0"/>
                </a:lnTo>
                <a:lnTo>
                  <a:pt x="3940180" y="4370531"/>
                </a:lnTo>
                <a:lnTo>
                  <a:pt x="0" y="4370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04" l="0" r="0" t="-604"/>
            </a:stretch>
          </a:blipFill>
          <a:ln>
            <a:noFill/>
          </a:ln>
        </p:spPr>
      </p:sp>
      <p:grpSp>
        <p:nvGrpSpPr>
          <p:cNvPr id="168" name="Google Shape;168;p21"/>
          <p:cNvGrpSpPr/>
          <p:nvPr/>
        </p:nvGrpSpPr>
        <p:grpSpPr>
          <a:xfrm>
            <a:off x="12271406" y="4732188"/>
            <a:ext cx="509522" cy="509522"/>
            <a:chOff x="63500" y="63500"/>
            <a:chExt cx="509524" cy="509524"/>
          </a:xfrm>
        </p:grpSpPr>
        <p:sp>
          <p:nvSpPr>
            <p:cNvPr id="169" name="Google Shape;169;p21">
              <a:hlinkClick r:id="rId4"/>
            </p:cNvPr>
            <p:cNvSpPr/>
            <p:nvPr/>
          </p:nvSpPr>
          <p:spPr>
            <a:xfrm>
              <a:off x="63500" y="63500"/>
              <a:ext cx="509524" cy="509524"/>
            </a:xfrm>
            <a:custGeom>
              <a:rect b="b" l="l" r="r" t="t"/>
              <a:pathLst>
                <a:path extrusionOk="0" h="509524" w="509524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423545" y="509524"/>
                  </a:lnTo>
                  <a:cubicBezTo>
                    <a:pt x="471043" y="509524"/>
                    <a:pt x="509524" y="471043"/>
                    <a:pt x="509524" y="423545"/>
                  </a:cubicBezTo>
                  <a:lnTo>
                    <a:pt x="509524" y="423545"/>
                  </a:lnTo>
                  <a:lnTo>
                    <a:pt x="509524" y="85471"/>
                  </a:lnTo>
                  <a:lnTo>
                    <a:pt x="509524" y="85471"/>
                  </a:lnTo>
                  <a:cubicBezTo>
                    <a:pt x="509270" y="38481"/>
                    <a:pt x="471297" y="508"/>
                    <a:pt x="424434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1">
              <a:hlinkClick r:id="rId5"/>
            </p:cNvPr>
            <p:cNvSpPr/>
            <p:nvPr/>
          </p:nvSpPr>
          <p:spPr>
            <a:xfrm>
              <a:off x="212344" y="183388"/>
              <a:ext cx="241300" cy="277622"/>
            </a:xfrm>
            <a:custGeom>
              <a:rect b="b" l="l" r="r" t="t"/>
              <a:pathLst>
                <a:path extrusionOk="0" h="277622" w="241300">
                  <a:moveTo>
                    <a:pt x="0" y="0"/>
                  </a:moveTo>
                  <a:lnTo>
                    <a:pt x="241300" y="138811"/>
                  </a:lnTo>
                  <a:lnTo>
                    <a:pt x="0" y="277622"/>
                  </a:lnTo>
                  <a:lnTo>
                    <a:pt x="0" y="0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  <p:sp>
          <p:nvSpPr>
            <p:cNvPr id="171" name="Google Shape;171;p21">
              <a:hlinkClick r:id="rId6"/>
            </p:cNvPr>
            <p:cNvSpPr/>
            <p:nvPr/>
          </p:nvSpPr>
          <p:spPr>
            <a:xfrm>
              <a:off x="63500" y="487045"/>
              <a:ext cx="254762" cy="85979"/>
            </a:xfrm>
            <a:custGeom>
              <a:rect b="b" l="l" r="r" t="t"/>
              <a:pathLst>
                <a:path extrusionOk="0" h="85979" w="254762">
                  <a:moveTo>
                    <a:pt x="254762" y="85979"/>
                  </a:moveTo>
                  <a:lnTo>
                    <a:pt x="85979" y="85979"/>
                  </a:lnTo>
                  <a:cubicBezTo>
                    <a:pt x="38481" y="85979"/>
                    <a:pt x="0" y="47498"/>
                    <a:pt x="0" y="0"/>
                  </a:cubicBezTo>
                  <a:cubicBezTo>
                    <a:pt x="0" y="47498"/>
                    <a:pt x="38481" y="85979"/>
                    <a:pt x="85979" y="85979"/>
                  </a:cubicBezTo>
                  <a:lnTo>
                    <a:pt x="254762" y="85979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1">
              <a:hlinkClick r:id="rId7"/>
            </p:cNvPr>
            <p:cNvSpPr/>
            <p:nvPr/>
          </p:nvSpPr>
          <p:spPr>
            <a:xfrm>
              <a:off x="63500" y="63500"/>
              <a:ext cx="254762" cy="509524"/>
            </a:xfrm>
            <a:custGeom>
              <a:rect b="b" l="l" r="r" t="t"/>
              <a:pathLst>
                <a:path extrusionOk="0" h="509524" w="254762">
                  <a:moveTo>
                    <a:pt x="85090" y="0"/>
                  </a:moveTo>
                  <a:cubicBezTo>
                    <a:pt x="37973" y="508"/>
                    <a:pt x="0" y="38735"/>
                    <a:pt x="0" y="85979"/>
                  </a:cubicBezTo>
                  <a:lnTo>
                    <a:pt x="0" y="423545"/>
                  </a:lnTo>
                  <a:cubicBezTo>
                    <a:pt x="0" y="471043"/>
                    <a:pt x="38481" y="509524"/>
                    <a:pt x="85979" y="509524"/>
                  </a:cubicBezTo>
                  <a:lnTo>
                    <a:pt x="254762" y="509524"/>
                  </a:lnTo>
                  <a:lnTo>
                    <a:pt x="254762" y="509524"/>
                  </a:lnTo>
                  <a:lnTo>
                    <a:pt x="254762" y="336550"/>
                  </a:lnTo>
                  <a:lnTo>
                    <a:pt x="148844" y="397510"/>
                  </a:lnTo>
                  <a:lnTo>
                    <a:pt x="148844" y="119888"/>
                  </a:lnTo>
                  <a:lnTo>
                    <a:pt x="254762" y="180848"/>
                  </a:lnTo>
                  <a:lnTo>
                    <a:pt x="254762" y="0"/>
                  </a:ln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1">
              <a:hlinkClick r:id="rId8"/>
            </p:cNvPr>
            <p:cNvSpPr/>
            <p:nvPr/>
          </p:nvSpPr>
          <p:spPr>
            <a:xfrm>
              <a:off x="212344" y="183388"/>
              <a:ext cx="105918" cy="277622"/>
            </a:xfrm>
            <a:custGeom>
              <a:rect b="b" l="l" r="r" t="t"/>
              <a:pathLst>
                <a:path extrusionOk="0" h="277622" w="105918">
                  <a:moveTo>
                    <a:pt x="0" y="277622"/>
                  </a:moveTo>
                  <a:lnTo>
                    <a:pt x="0" y="0"/>
                  </a:lnTo>
                  <a:lnTo>
                    <a:pt x="105918" y="60960"/>
                  </a:lnTo>
                  <a:lnTo>
                    <a:pt x="105918" y="216662"/>
                  </a:lnTo>
                  <a:lnTo>
                    <a:pt x="0" y="277622"/>
                  </a:lnTo>
                </a:path>
              </a:pathLst>
            </a:custGeom>
            <a:solidFill>
              <a:srgbClr val="4F8753"/>
            </a:solidFill>
            <a:ln>
              <a:noFill/>
            </a:ln>
          </p:spPr>
        </p:sp>
      </p:grpSp>
      <p:grpSp>
        <p:nvGrpSpPr>
          <p:cNvPr id="174" name="Google Shape;174;p21"/>
          <p:cNvGrpSpPr/>
          <p:nvPr/>
        </p:nvGrpSpPr>
        <p:grpSpPr>
          <a:xfrm>
            <a:off x="12250289" y="6490036"/>
            <a:ext cx="551690" cy="551690"/>
            <a:chOff x="63500" y="63500"/>
            <a:chExt cx="551688" cy="551688"/>
          </a:xfrm>
        </p:grpSpPr>
        <p:sp>
          <p:nvSpPr>
            <p:cNvPr id="175" name="Google Shape;175;p21">
              <a:hlinkClick r:id="rId9"/>
            </p:cNvPr>
            <p:cNvSpPr/>
            <p:nvPr/>
          </p:nvSpPr>
          <p:spPr>
            <a:xfrm>
              <a:off x="63500" y="63500"/>
              <a:ext cx="551688" cy="551688"/>
            </a:xfrm>
            <a:custGeom>
              <a:rect b="b" l="l" r="r" t="t"/>
              <a:pathLst>
                <a:path extrusionOk="0" h="551688" w="551688">
                  <a:moveTo>
                    <a:pt x="500380" y="387350"/>
                  </a:moveTo>
                  <a:cubicBezTo>
                    <a:pt x="499110" y="414274"/>
                    <a:pt x="494665" y="428879"/>
                    <a:pt x="490855" y="438531"/>
                  </a:cubicBezTo>
                  <a:cubicBezTo>
                    <a:pt x="485775" y="451358"/>
                    <a:pt x="479806" y="460629"/>
                    <a:pt x="470154" y="470281"/>
                  </a:cubicBezTo>
                  <a:cubicBezTo>
                    <a:pt x="460502" y="479933"/>
                    <a:pt x="451358" y="485902"/>
                    <a:pt x="438531" y="490855"/>
                  </a:cubicBezTo>
                  <a:cubicBezTo>
                    <a:pt x="428879" y="494665"/>
                    <a:pt x="414147" y="499110"/>
                    <a:pt x="387223" y="500380"/>
                  </a:cubicBezTo>
                  <a:cubicBezTo>
                    <a:pt x="358140" y="501650"/>
                    <a:pt x="349504" y="501904"/>
                    <a:pt x="275717" y="501904"/>
                  </a:cubicBezTo>
                  <a:cubicBezTo>
                    <a:pt x="201930" y="501904"/>
                    <a:pt x="193294" y="501650"/>
                    <a:pt x="164211" y="500380"/>
                  </a:cubicBezTo>
                  <a:cubicBezTo>
                    <a:pt x="137287" y="499110"/>
                    <a:pt x="122682" y="494538"/>
                    <a:pt x="113030" y="490855"/>
                  </a:cubicBezTo>
                  <a:cubicBezTo>
                    <a:pt x="100076" y="485902"/>
                    <a:pt x="90932" y="479933"/>
                    <a:pt x="81280" y="470281"/>
                  </a:cubicBezTo>
                  <a:cubicBezTo>
                    <a:pt x="71628" y="460629"/>
                    <a:pt x="65532" y="451485"/>
                    <a:pt x="60579" y="438531"/>
                  </a:cubicBezTo>
                  <a:cubicBezTo>
                    <a:pt x="56896" y="428879"/>
                    <a:pt x="52324" y="414147"/>
                    <a:pt x="51054" y="387350"/>
                  </a:cubicBezTo>
                  <a:cubicBezTo>
                    <a:pt x="49657" y="358267"/>
                    <a:pt x="49403" y="349504"/>
                    <a:pt x="49403" y="275971"/>
                  </a:cubicBezTo>
                  <a:cubicBezTo>
                    <a:pt x="49403" y="202184"/>
                    <a:pt x="49657" y="193548"/>
                    <a:pt x="51054" y="164465"/>
                  </a:cubicBezTo>
                  <a:cubicBezTo>
                    <a:pt x="52197" y="137541"/>
                    <a:pt x="56769" y="122936"/>
                    <a:pt x="60579" y="113157"/>
                  </a:cubicBezTo>
                  <a:cubicBezTo>
                    <a:pt x="65532" y="100330"/>
                    <a:pt x="71501" y="91186"/>
                    <a:pt x="81280" y="81534"/>
                  </a:cubicBezTo>
                  <a:cubicBezTo>
                    <a:pt x="91059" y="71882"/>
                    <a:pt x="100076" y="65913"/>
                    <a:pt x="113030" y="60833"/>
                  </a:cubicBezTo>
                  <a:cubicBezTo>
                    <a:pt x="122682" y="57023"/>
                    <a:pt x="137287" y="52578"/>
                    <a:pt x="164211" y="51308"/>
                  </a:cubicBezTo>
                  <a:cubicBezTo>
                    <a:pt x="193294" y="50038"/>
                    <a:pt x="201930" y="49657"/>
                    <a:pt x="275717" y="49657"/>
                  </a:cubicBezTo>
                  <a:cubicBezTo>
                    <a:pt x="349504" y="49657"/>
                    <a:pt x="358140" y="50038"/>
                    <a:pt x="387223" y="51308"/>
                  </a:cubicBezTo>
                  <a:cubicBezTo>
                    <a:pt x="414147" y="52578"/>
                    <a:pt x="428752" y="57023"/>
                    <a:pt x="438531" y="60833"/>
                  </a:cubicBezTo>
                  <a:cubicBezTo>
                    <a:pt x="451358" y="65913"/>
                    <a:pt x="460629" y="71882"/>
                    <a:pt x="470154" y="81534"/>
                  </a:cubicBezTo>
                  <a:cubicBezTo>
                    <a:pt x="479679" y="91186"/>
                    <a:pt x="485902" y="100330"/>
                    <a:pt x="490855" y="113157"/>
                  </a:cubicBezTo>
                  <a:cubicBezTo>
                    <a:pt x="494538" y="122936"/>
                    <a:pt x="499110" y="137541"/>
                    <a:pt x="500380" y="164465"/>
                  </a:cubicBezTo>
                  <a:cubicBezTo>
                    <a:pt x="501777" y="193548"/>
                    <a:pt x="502031" y="202184"/>
                    <a:pt x="502031" y="275971"/>
                  </a:cubicBezTo>
                  <a:cubicBezTo>
                    <a:pt x="502031" y="349631"/>
                    <a:pt x="501650" y="358267"/>
                    <a:pt x="500380" y="387350"/>
                  </a:cubicBezTo>
                  <a:close/>
                  <a:moveTo>
                    <a:pt x="550037" y="162179"/>
                  </a:moveTo>
                  <a:cubicBezTo>
                    <a:pt x="548640" y="132842"/>
                    <a:pt x="544068" y="112649"/>
                    <a:pt x="537210" y="95250"/>
                  </a:cubicBezTo>
                  <a:cubicBezTo>
                    <a:pt x="530225" y="77089"/>
                    <a:pt x="520827" y="61722"/>
                    <a:pt x="505460" y="46355"/>
                  </a:cubicBezTo>
                  <a:cubicBezTo>
                    <a:pt x="490093" y="30988"/>
                    <a:pt x="474726" y="21590"/>
                    <a:pt x="456565" y="14605"/>
                  </a:cubicBezTo>
                  <a:cubicBezTo>
                    <a:pt x="439039" y="7620"/>
                    <a:pt x="419100" y="2921"/>
                    <a:pt x="389636" y="1651"/>
                  </a:cubicBezTo>
                  <a:cubicBezTo>
                    <a:pt x="360172" y="254"/>
                    <a:pt x="350774" y="0"/>
                    <a:pt x="275844" y="0"/>
                  </a:cubicBezTo>
                  <a:cubicBezTo>
                    <a:pt x="200914" y="0"/>
                    <a:pt x="191516" y="254"/>
                    <a:pt x="162052" y="1651"/>
                  </a:cubicBezTo>
                  <a:cubicBezTo>
                    <a:pt x="132715" y="2921"/>
                    <a:pt x="112649" y="7620"/>
                    <a:pt x="95123" y="14478"/>
                  </a:cubicBezTo>
                  <a:cubicBezTo>
                    <a:pt x="77089" y="21590"/>
                    <a:pt x="61722" y="30988"/>
                    <a:pt x="46355" y="46228"/>
                  </a:cubicBezTo>
                  <a:cubicBezTo>
                    <a:pt x="30988" y="61468"/>
                    <a:pt x="21590" y="76962"/>
                    <a:pt x="14478" y="95123"/>
                  </a:cubicBezTo>
                  <a:cubicBezTo>
                    <a:pt x="7620" y="112649"/>
                    <a:pt x="3048" y="132715"/>
                    <a:pt x="1651" y="162052"/>
                  </a:cubicBezTo>
                  <a:cubicBezTo>
                    <a:pt x="381" y="191516"/>
                    <a:pt x="0" y="200914"/>
                    <a:pt x="0" y="275844"/>
                  </a:cubicBezTo>
                  <a:cubicBezTo>
                    <a:pt x="0" y="350774"/>
                    <a:pt x="381" y="360172"/>
                    <a:pt x="1651" y="389509"/>
                  </a:cubicBezTo>
                  <a:cubicBezTo>
                    <a:pt x="3048" y="418846"/>
                    <a:pt x="7747" y="438912"/>
                    <a:pt x="14478" y="456438"/>
                  </a:cubicBezTo>
                  <a:cubicBezTo>
                    <a:pt x="21590" y="474472"/>
                    <a:pt x="30988" y="489966"/>
                    <a:pt x="46355" y="505333"/>
                  </a:cubicBezTo>
                  <a:cubicBezTo>
                    <a:pt x="61722" y="520700"/>
                    <a:pt x="77089" y="530098"/>
                    <a:pt x="95123" y="537210"/>
                  </a:cubicBezTo>
                  <a:cubicBezTo>
                    <a:pt x="112776" y="544068"/>
                    <a:pt x="132715" y="548640"/>
                    <a:pt x="162052" y="550037"/>
                  </a:cubicBezTo>
                  <a:cubicBezTo>
                    <a:pt x="191389" y="551434"/>
                    <a:pt x="200914" y="551688"/>
                    <a:pt x="275844" y="551688"/>
                  </a:cubicBezTo>
                  <a:cubicBezTo>
                    <a:pt x="350774" y="551688"/>
                    <a:pt x="360172" y="551307"/>
                    <a:pt x="389636" y="550037"/>
                  </a:cubicBezTo>
                  <a:cubicBezTo>
                    <a:pt x="419100" y="548767"/>
                    <a:pt x="439039" y="544068"/>
                    <a:pt x="456565" y="537210"/>
                  </a:cubicBezTo>
                  <a:cubicBezTo>
                    <a:pt x="474726" y="530098"/>
                    <a:pt x="490093" y="520700"/>
                    <a:pt x="505460" y="505333"/>
                  </a:cubicBezTo>
                  <a:cubicBezTo>
                    <a:pt x="520827" y="489966"/>
                    <a:pt x="530225" y="474599"/>
                    <a:pt x="537210" y="456438"/>
                  </a:cubicBezTo>
                  <a:cubicBezTo>
                    <a:pt x="544068" y="438912"/>
                    <a:pt x="548767" y="418846"/>
                    <a:pt x="550037" y="389509"/>
                  </a:cubicBezTo>
                  <a:cubicBezTo>
                    <a:pt x="551307" y="360172"/>
                    <a:pt x="551688" y="350647"/>
                    <a:pt x="551688" y="275844"/>
                  </a:cubicBezTo>
                  <a:cubicBezTo>
                    <a:pt x="551688" y="201041"/>
                    <a:pt x="551307" y="191516"/>
                    <a:pt x="550037" y="162052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1">
              <a:hlinkClick r:id="rId10"/>
            </p:cNvPr>
            <p:cNvSpPr/>
            <p:nvPr/>
          </p:nvSpPr>
          <p:spPr>
            <a:xfrm>
              <a:off x="197739" y="197612"/>
              <a:ext cx="283337" cy="283337"/>
            </a:xfrm>
            <a:custGeom>
              <a:rect b="b" l="l" r="r" t="t"/>
              <a:pathLst>
                <a:path extrusionOk="0" h="283337" w="283337">
                  <a:moveTo>
                    <a:pt x="141605" y="233680"/>
                  </a:moveTo>
                  <a:cubicBezTo>
                    <a:pt x="90805" y="233680"/>
                    <a:pt x="49657" y="192532"/>
                    <a:pt x="49657" y="141732"/>
                  </a:cubicBezTo>
                  <a:cubicBezTo>
                    <a:pt x="49657" y="90932"/>
                    <a:pt x="90805" y="49657"/>
                    <a:pt x="141605" y="49657"/>
                  </a:cubicBezTo>
                  <a:cubicBezTo>
                    <a:pt x="192405" y="49657"/>
                    <a:pt x="233680" y="90805"/>
                    <a:pt x="233680" y="141732"/>
                  </a:cubicBezTo>
                  <a:cubicBezTo>
                    <a:pt x="233680" y="192659"/>
                    <a:pt x="192405" y="233680"/>
                    <a:pt x="141605" y="233680"/>
                  </a:cubicBezTo>
                  <a:close/>
                  <a:moveTo>
                    <a:pt x="141605" y="0"/>
                  </a:moveTo>
                  <a:cubicBezTo>
                    <a:pt x="63373" y="0"/>
                    <a:pt x="0" y="63500"/>
                    <a:pt x="0" y="141732"/>
                  </a:cubicBezTo>
                  <a:cubicBezTo>
                    <a:pt x="0" y="219964"/>
                    <a:pt x="63373" y="283337"/>
                    <a:pt x="141605" y="283337"/>
                  </a:cubicBezTo>
                  <a:cubicBezTo>
                    <a:pt x="219837" y="283337"/>
                    <a:pt x="283337" y="219837"/>
                    <a:pt x="283337" y="141732"/>
                  </a:cubicBezTo>
                  <a:cubicBezTo>
                    <a:pt x="283337" y="63627"/>
                    <a:pt x="219837" y="0"/>
                    <a:pt x="141605" y="0"/>
                  </a:cubicBezTo>
                  <a:close/>
                </a:path>
              </a:pathLst>
            </a:custGeom>
            <a:solidFill>
              <a:srgbClr val="F2E3C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Google Shape;177;p21">
            <a:hlinkClick r:id="rId11"/>
          </p:cNvPr>
          <p:cNvSpPr/>
          <p:nvPr/>
        </p:nvSpPr>
        <p:spPr>
          <a:xfrm>
            <a:off x="12262197" y="5436851"/>
            <a:ext cx="527965" cy="527965"/>
          </a:xfrm>
          <a:custGeom>
            <a:rect b="b" l="l" r="r" t="t"/>
            <a:pathLst>
              <a:path extrusionOk="0" h="527965" w="527965">
                <a:moveTo>
                  <a:pt x="0" y="0"/>
                </a:moveTo>
                <a:lnTo>
                  <a:pt x="527964" y="0"/>
                </a:lnTo>
                <a:lnTo>
                  <a:pt x="527964" y="527965"/>
                </a:lnTo>
                <a:lnTo>
                  <a:pt x="0" y="527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8" name="Google Shape;178;p21"/>
          <p:cNvGrpSpPr/>
          <p:nvPr/>
        </p:nvGrpSpPr>
        <p:grpSpPr>
          <a:xfrm>
            <a:off x="12955782" y="4354326"/>
            <a:ext cx="48086" cy="1658115"/>
            <a:chOff x="0" y="-95250"/>
            <a:chExt cx="12653" cy="436301"/>
          </a:xfrm>
        </p:grpSpPr>
        <p:sp>
          <p:nvSpPr>
            <p:cNvPr id="179" name="Google Shape;179;p21"/>
            <p:cNvSpPr/>
            <p:nvPr/>
          </p:nvSpPr>
          <p:spPr>
            <a:xfrm>
              <a:off x="0" y="0"/>
              <a:ext cx="12653" cy="341051"/>
            </a:xfrm>
            <a:custGeom>
              <a:rect b="b" l="l" r="r" t="t"/>
              <a:pathLst>
                <a:path extrusionOk="0" h="341051" w="12653">
                  <a:moveTo>
                    <a:pt x="0" y="0"/>
                  </a:moveTo>
                  <a:lnTo>
                    <a:pt x="12653" y="0"/>
                  </a:lnTo>
                  <a:lnTo>
                    <a:pt x="12653" y="341051"/>
                  </a:lnTo>
                  <a:lnTo>
                    <a:pt x="0" y="341051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180" name="Google Shape;180;p21"/>
            <p:cNvSpPr txBox="1"/>
            <p:nvPr/>
          </p:nvSpPr>
          <p:spPr>
            <a:xfrm>
              <a:off x="0" y="-95250"/>
              <a:ext cx="12653" cy="436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21"/>
          <p:cNvGrpSpPr/>
          <p:nvPr/>
        </p:nvGrpSpPr>
        <p:grpSpPr>
          <a:xfrm>
            <a:off x="12955782" y="6095266"/>
            <a:ext cx="48086" cy="977317"/>
            <a:chOff x="0" y="-95250"/>
            <a:chExt cx="12653" cy="257163"/>
          </a:xfrm>
        </p:grpSpPr>
        <p:sp>
          <p:nvSpPr>
            <p:cNvPr id="182" name="Google Shape;182;p21"/>
            <p:cNvSpPr/>
            <p:nvPr/>
          </p:nvSpPr>
          <p:spPr>
            <a:xfrm>
              <a:off x="0" y="0"/>
              <a:ext cx="12653" cy="161913"/>
            </a:xfrm>
            <a:custGeom>
              <a:rect b="b" l="l" r="r" t="t"/>
              <a:pathLst>
                <a:path extrusionOk="0" h="161913" w="12653">
                  <a:moveTo>
                    <a:pt x="0" y="0"/>
                  </a:moveTo>
                  <a:lnTo>
                    <a:pt x="12653" y="0"/>
                  </a:lnTo>
                  <a:lnTo>
                    <a:pt x="12653" y="161913"/>
                  </a:lnTo>
                  <a:lnTo>
                    <a:pt x="0" y="161913"/>
                  </a:lnTo>
                  <a:close/>
                </a:path>
              </a:pathLst>
            </a:custGeom>
            <a:solidFill>
              <a:srgbClr val="F5E6C9"/>
            </a:solidFill>
            <a:ln>
              <a:noFill/>
            </a:ln>
          </p:spPr>
        </p:sp>
        <p:sp>
          <p:nvSpPr>
            <p:cNvPr id="183" name="Google Shape;183;p21"/>
            <p:cNvSpPr txBox="1"/>
            <p:nvPr/>
          </p:nvSpPr>
          <p:spPr>
            <a:xfrm>
              <a:off x="0" y="-95250"/>
              <a:ext cx="12653" cy="2571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21"/>
          <p:cNvSpPr txBox="1"/>
          <p:nvPr/>
        </p:nvSpPr>
        <p:spPr>
          <a:xfrm>
            <a:off x="13245298" y="6338986"/>
            <a:ext cx="2424579" cy="60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sng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@ispn_brasil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1"/>
          <p:cNvSpPr txBox="1"/>
          <p:nvPr/>
        </p:nvSpPr>
        <p:spPr>
          <a:xfrm>
            <a:off x="13245298" y="4751488"/>
            <a:ext cx="3299012" cy="1495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Instituto Sociedade, População e Natureza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F2E3C8"/>
                </a:solidFill>
                <a:latin typeface="Arial"/>
                <a:ea typeface="Arial"/>
                <a:cs typeface="Arial"/>
                <a:sym typeface="Arial"/>
              </a:rPr>
              <a:t>(ISPN)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2E3C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1"/>
          <p:cNvSpPr/>
          <p:nvPr/>
        </p:nvSpPr>
        <p:spPr>
          <a:xfrm>
            <a:off x="12141231" y="3191208"/>
            <a:ext cx="4083665" cy="1102589"/>
          </a:xfrm>
          <a:custGeom>
            <a:rect b="b" l="l" r="r" t="t"/>
            <a:pathLst>
              <a:path extrusionOk="0" h="1102589" w="4083665">
                <a:moveTo>
                  <a:pt x="0" y="0"/>
                </a:moveTo>
                <a:lnTo>
                  <a:pt x="4083665" y="0"/>
                </a:lnTo>
                <a:lnTo>
                  <a:pt x="4083665" y="1102590"/>
                </a:lnTo>
                <a:lnTo>
                  <a:pt x="0" y="1102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21"/>
          <p:cNvSpPr txBox="1"/>
          <p:nvPr/>
        </p:nvSpPr>
        <p:spPr>
          <a:xfrm>
            <a:off x="13198830" y="3201610"/>
            <a:ext cx="2469254" cy="730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47"/>
              <a:buFont typeface="Arial"/>
              <a:buNone/>
            </a:pPr>
            <a:r>
              <a:rPr b="1" i="0" lang="en-US" sz="3847" u="sng" cap="none" strike="noStrike">
                <a:solidFill>
                  <a:srgbClr val="F2E3C8"/>
                </a:solidFill>
                <a:latin typeface="Play"/>
                <a:ea typeface="Play"/>
                <a:cs typeface="Play"/>
                <a:sym typeface="Play"/>
                <a:hlinkClick r:id="rId1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ispn.org.br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1"/>
          <p:cNvSpPr/>
          <p:nvPr/>
        </p:nvSpPr>
        <p:spPr>
          <a:xfrm rot="6954553">
            <a:off x="-1427564" y="-323023"/>
            <a:ext cx="5441296" cy="3607854"/>
          </a:xfrm>
          <a:custGeom>
            <a:rect b="b" l="l" r="r" t="t"/>
            <a:pathLst>
              <a:path extrusionOk="0" h="3607854" w="5441296">
                <a:moveTo>
                  <a:pt x="0" y="0"/>
                </a:moveTo>
                <a:lnTo>
                  <a:pt x="5441296" y="0"/>
                </a:lnTo>
                <a:lnTo>
                  <a:pt x="5441296" y="3607854"/>
                </a:lnTo>
                <a:lnTo>
                  <a:pt x="0" y="3607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21"/>
          <p:cNvSpPr/>
          <p:nvPr/>
        </p:nvSpPr>
        <p:spPr>
          <a:xfrm rot="-4196326">
            <a:off x="16126132" y="7929235"/>
            <a:ext cx="3728669" cy="2472296"/>
          </a:xfrm>
          <a:custGeom>
            <a:rect b="b" l="l" r="r" t="t"/>
            <a:pathLst>
              <a:path extrusionOk="0" h="2472296" w="3728669">
                <a:moveTo>
                  <a:pt x="0" y="0"/>
                </a:moveTo>
                <a:lnTo>
                  <a:pt x="3728669" y="0"/>
                </a:lnTo>
                <a:lnTo>
                  <a:pt x="3728669" y="2472296"/>
                </a:lnTo>
                <a:lnTo>
                  <a:pt x="0" y="24722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