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5143500" cx="9144000"/>
  <p:notesSz cx="6858000" cy="9144000"/>
  <p:embeddedFontLst>
    <p:embeddedFont>
      <p:font typeface="Montserrat"/>
      <p:regular r:id="rId25"/>
      <p:bold r:id="rId26"/>
      <p:italic r:id="rId27"/>
      <p:boldItalic r:id="rId28"/>
    </p:embeddedFont>
    <p:embeddedFont>
      <p:font typeface="Passion One Black"/>
      <p:bold r:id="rId29"/>
    </p:embeddedFont>
    <p:embeddedFont>
      <p:font typeface="Passion One"/>
      <p:regular r:id="rId30"/>
      <p:bold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2" roundtripDataSignature="AMtx7mg+hFsTsIBG2HpmdvKKKOq65DOMX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-bold.fntdata"/><Relationship Id="rId25" Type="http://schemas.openxmlformats.org/officeDocument/2006/relationships/font" Target="fonts/Montserrat-regular.fntdata"/><Relationship Id="rId28" Type="http://schemas.openxmlformats.org/officeDocument/2006/relationships/font" Target="fonts/Montserrat-boldItalic.fntdata"/><Relationship Id="rId27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assionOneBlack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assionOne-bold.fntdata"/><Relationship Id="rId30" Type="http://schemas.openxmlformats.org/officeDocument/2006/relationships/font" Target="fonts/PassionOne-regular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customschemas.google.com/relationships/presentationmetadata" Target="meta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e35cc991c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g3e35cc991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Evidências = lista de presença para reuniões, cursos e capacitações; fotos;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No caso de consultorias = relatórios específicos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No caso de atividades de comunicação: publicações, cartazes, cards, vídeos, etc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4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Não estamos chamando de contrapartida, e sim de compromisso comunitário.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2" name="Google Shape;20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e3c57e85cd_0_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8" name="Google Shape;208;g3e3c57e85c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Não estamos chamando de contrapartida, e sim de compromisso comunitário.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e3c57e85cd_0_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g3e3c57e85c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4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7" name="Google Shape;227;p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4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6" name="Google Shape;236;p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4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7" name="Google Shape;257;p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2d51bb57456_0_5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g2d51bb5745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14a40ef528_1_3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3" name="Google Shape;63;g314a40ef528_1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0" name="Google Shape;70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4" name="Google Shape;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Lembrar de falar de que todo o recurso deve ser executado até a data final do contrato.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Lembrar de falar das restrições quando do uso do Whatsapp; email para formalização dos pedidos.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1" name="Google Shape;121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4" name="Google Shape;164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Lembrar de falar das restrições quando do uso do Whatsapp; email para formalização dos pedidos.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" name="Google Shape;11;p2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" name="Google Shape;12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8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5" Type="http://schemas.openxmlformats.org/officeDocument/2006/relationships/image" Target="../media/image22.png"/><Relationship Id="rId6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1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5" Type="http://schemas.openxmlformats.org/officeDocument/2006/relationships/image" Target="../media/image3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Relationship Id="rId5" Type="http://schemas.openxmlformats.org/officeDocument/2006/relationships/image" Target="../media/image36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1.png"/><Relationship Id="rId4" Type="http://schemas.openxmlformats.org/officeDocument/2006/relationships/image" Target="../media/image27.png"/><Relationship Id="rId5" Type="http://schemas.openxmlformats.org/officeDocument/2006/relationships/image" Target="../media/image25.png"/><Relationship Id="rId6" Type="http://schemas.openxmlformats.org/officeDocument/2006/relationships/image" Target="../media/image2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1.jpg"/><Relationship Id="rId4" Type="http://schemas.openxmlformats.org/officeDocument/2006/relationships/image" Target="../media/image21.png"/><Relationship Id="rId5" Type="http://schemas.openxmlformats.org/officeDocument/2006/relationships/image" Target="../media/image3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4.jpg"/><Relationship Id="rId4" Type="http://schemas.openxmlformats.org/officeDocument/2006/relationships/image" Target="../media/image21.png"/><Relationship Id="rId5" Type="http://schemas.openxmlformats.org/officeDocument/2006/relationships/image" Target="../media/image20.png"/><Relationship Id="rId6" Type="http://schemas.openxmlformats.org/officeDocument/2006/relationships/image" Target="../media/image28.png"/><Relationship Id="rId7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2.jpg"/><Relationship Id="rId4" Type="http://schemas.openxmlformats.org/officeDocument/2006/relationships/image" Target="../media/image21.png"/><Relationship Id="rId5" Type="http://schemas.openxmlformats.org/officeDocument/2006/relationships/image" Target="../media/image33.png"/><Relationship Id="rId6" Type="http://schemas.openxmlformats.org/officeDocument/2006/relationships/image" Target="../media/image2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9.png"/><Relationship Id="rId4" Type="http://schemas.openxmlformats.org/officeDocument/2006/relationships/image" Target="../media/image21.png"/><Relationship Id="rId5" Type="http://schemas.openxmlformats.org/officeDocument/2006/relationships/image" Target="../media/image38.png"/></Relationships>
</file>

<file path=ppt/slides/_rels/slide19.xml.rels><?xml version="1.0" encoding="UTF-8" standalone="yes"?><Relationships xmlns="http://schemas.openxmlformats.org/package/2006/relationships"><Relationship Id="rId11" Type="http://schemas.openxmlformats.org/officeDocument/2006/relationships/hyperlink" Target="http://instagram.com/ISPN_Brasil" TargetMode="External"/><Relationship Id="rId10" Type="http://schemas.openxmlformats.org/officeDocument/2006/relationships/hyperlink" Target="http://twitter.com/ISPN_Brasil" TargetMode="External"/><Relationship Id="rId13" Type="http://schemas.openxmlformats.org/officeDocument/2006/relationships/hyperlink" Target="http://linkedin.com/company/instituto-sociedade-popula%C3%A7%C3%A3o-e-natureza-ispn" TargetMode="External"/><Relationship Id="rId12" Type="http://schemas.openxmlformats.org/officeDocument/2006/relationships/hyperlink" Target="http://youtube.com/institutoispn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.png"/><Relationship Id="rId4" Type="http://schemas.openxmlformats.org/officeDocument/2006/relationships/image" Target="../media/image3.png"/><Relationship Id="rId9" Type="http://schemas.openxmlformats.org/officeDocument/2006/relationships/hyperlink" Target="http://facebook.com/ISPN_Brasi" TargetMode="External"/><Relationship Id="rId14" Type="http://schemas.openxmlformats.org/officeDocument/2006/relationships/image" Target="../media/image26.png"/><Relationship Id="rId5" Type="http://schemas.openxmlformats.org/officeDocument/2006/relationships/image" Target="../media/image30.png"/><Relationship Id="rId6" Type="http://schemas.openxmlformats.org/officeDocument/2006/relationships/hyperlink" Target="http://www.ispn.org.br/" TargetMode="External"/><Relationship Id="rId7" Type="http://schemas.openxmlformats.org/officeDocument/2006/relationships/hyperlink" Target="http://www.fundoecos.org.br" TargetMode="External"/><Relationship Id="rId8" Type="http://schemas.openxmlformats.org/officeDocument/2006/relationships/hyperlink" Target="mailto:pic@ispn.org.br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1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Relationship Id="rId4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Relationship Id="rId4" Type="http://schemas.openxmlformats.org/officeDocument/2006/relationships/image" Target="../media/image21.png"/><Relationship Id="rId5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24.png"/><Relationship Id="rId7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1.png"/><Relationship Id="rId4" Type="http://schemas.openxmlformats.org/officeDocument/2006/relationships/image" Target="../media/image9.png"/><Relationship Id="rId5" Type="http://schemas.openxmlformats.org/officeDocument/2006/relationships/image" Target="../media/image14.png"/><Relationship Id="rId6" Type="http://schemas.openxmlformats.org/officeDocument/2006/relationships/image" Target="../media/image15.png"/><Relationship Id="rId7" Type="http://schemas.openxmlformats.org/officeDocument/2006/relationships/image" Target="../media/image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21.png"/><Relationship Id="rId5" Type="http://schemas.openxmlformats.org/officeDocument/2006/relationships/image" Target="../media/image7.png"/><Relationship Id="rId6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82D22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g3e35cc991cd_0_0"/>
          <p:cNvPicPr preferRelativeResize="0"/>
          <p:nvPr/>
        </p:nvPicPr>
        <p:blipFill rotWithShape="1">
          <a:blip r:embed="rId3">
            <a:alphaModFix/>
          </a:blip>
          <a:srcRect b="0" l="6338" r="6119" t="4816"/>
          <a:stretch/>
        </p:blipFill>
        <p:spPr>
          <a:xfrm rot="-5400000">
            <a:off x="-637063" y="623387"/>
            <a:ext cx="5157176" cy="388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g3e35cc991cd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0875" y="740475"/>
            <a:ext cx="2939176" cy="13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g3e35cc991cd_0_0"/>
          <p:cNvSpPr txBox="1"/>
          <p:nvPr/>
        </p:nvSpPr>
        <p:spPr>
          <a:xfrm>
            <a:off x="4572010" y="560086"/>
            <a:ext cx="4186800" cy="153885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F3EDDD"/>
                </a:solidFill>
                <a:latin typeface="Passion One"/>
                <a:ea typeface="Passion One"/>
                <a:cs typeface="Passion One"/>
                <a:sym typeface="Passion One"/>
              </a:rPr>
              <a:t>Execução e Monitoramento</a:t>
            </a:r>
            <a:endParaRPr b="1" i="0" sz="2800" u="none" cap="none" strike="noStrike">
              <a:solidFill>
                <a:srgbClr val="F3EDDD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F3EDDD"/>
                </a:solidFill>
                <a:latin typeface="Passion One"/>
                <a:ea typeface="Passion One"/>
                <a:cs typeface="Passion One"/>
                <a:sym typeface="Passion One"/>
              </a:rPr>
              <a:t>dos projetos</a:t>
            </a:r>
            <a:endParaRPr b="0" i="0" sz="1400" u="none" cap="none" strike="noStrike">
              <a:solidFill>
                <a:srgbClr val="F3ED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3EDDD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sp>
        <p:nvSpPr>
          <p:cNvPr id="57" name="Google Shape;57;g3e35cc991cd_0_0"/>
          <p:cNvSpPr txBox="1"/>
          <p:nvPr/>
        </p:nvSpPr>
        <p:spPr>
          <a:xfrm>
            <a:off x="4571996" y="2022283"/>
            <a:ext cx="27624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Edital 48º</a:t>
            </a:r>
            <a:endParaRPr b="0" i="0" sz="2100" u="none" cap="none" strike="noStrik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8" name="Google Shape;58;g3e35cc991cd_0_0"/>
          <p:cNvSpPr txBox="1"/>
          <p:nvPr/>
        </p:nvSpPr>
        <p:spPr>
          <a:xfrm>
            <a:off x="4572000" y="2459213"/>
            <a:ext cx="1781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1400" u="none" cap="none" strike="noStrike">
                <a:solidFill>
                  <a:srgbClr val="F3EDDD"/>
                </a:solidFill>
                <a:latin typeface="Montserrat"/>
                <a:ea typeface="Montserrat"/>
                <a:cs typeface="Montserrat"/>
                <a:sym typeface="Montserrat"/>
              </a:rPr>
              <a:t>Julho de 2026</a:t>
            </a:r>
            <a:endParaRPr b="0" i="0" sz="1400" u="none" cap="none" strike="noStrike">
              <a:solidFill>
                <a:srgbClr val="F3EDDD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9" name="Google Shape;59;g3e35cc991cd_0_0" title="Ativo 16lima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635050" y="2859425"/>
            <a:ext cx="2027902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g3e35cc991cd_0_0" title="Ativo 18lima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82900" y="3796274"/>
            <a:ext cx="1711150" cy="17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38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Relatório do projeto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3" name="Google Shape;183;p38"/>
          <p:cNvSpPr txBox="1"/>
          <p:nvPr/>
        </p:nvSpPr>
        <p:spPr>
          <a:xfrm>
            <a:off x="336382" y="1150156"/>
            <a:ext cx="6651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ATIVIDADES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800"/>
              <a:buFont typeface="Arial"/>
              <a:buChar char="-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Relatar as atividades previstas no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Plano de Trabalho;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800"/>
              <a:buFont typeface="Arial"/>
              <a:buChar char="-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Anexar as evidências de realização das atividades: lista de presença, fotografias, mapas, planos e afins.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4" name="Google Shape;184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1317133">
            <a:off x="6393990" y="3409206"/>
            <a:ext cx="3469317" cy="1826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38" title="Ativo 13verdeescur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346075" y="1589925"/>
            <a:ext cx="2171725" cy="1871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8"/>
          <p:cNvSpPr txBox="1"/>
          <p:nvPr/>
        </p:nvSpPr>
        <p:spPr>
          <a:xfrm>
            <a:off x="336419" y="2506983"/>
            <a:ext cx="6649869" cy="95406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FINANCEIRO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800"/>
              <a:buFont typeface="Arial"/>
              <a:buChar char="-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Demonstrar que a aplicação dos recursos foi feita de acordo com o Orçamento do Projeto;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800"/>
              <a:buFont typeface="Arial"/>
              <a:buChar char="-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Relatar recursos de outras fontes e apoios (contrapartida).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7" name="Google Shape;187;p38"/>
          <p:cNvSpPr txBox="1"/>
          <p:nvPr/>
        </p:nvSpPr>
        <p:spPr>
          <a:xfrm>
            <a:off x="337356" y="3798810"/>
            <a:ext cx="66498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INFORMAÇÕES ADICIONAIS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- Relatório - lista de perguntas adicionais sobre o projeto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88" name="Google Shape;188;p38"/>
          <p:cNvSpPr txBox="1"/>
          <p:nvPr/>
        </p:nvSpPr>
        <p:spPr>
          <a:xfrm>
            <a:off x="336431" y="4321999"/>
            <a:ext cx="66498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INDICADORES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85750" lvl="0" marL="2857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800"/>
              <a:buFont typeface="Arial"/>
              <a:buChar char="-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Quantidade alcançada do indicador no período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97581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40"/>
          <p:cNvSpPr txBox="1"/>
          <p:nvPr/>
        </p:nvSpPr>
        <p:spPr>
          <a:xfrm>
            <a:off x="650040" y="218508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Contrapartida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5" name="Google Shape;195;p40"/>
          <p:cNvSpPr txBox="1"/>
          <p:nvPr/>
        </p:nvSpPr>
        <p:spPr>
          <a:xfrm>
            <a:off x="519913" y="1126079"/>
            <a:ext cx="7666500" cy="26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900"/>
              <a:buFont typeface="Arial"/>
              <a:buChar char="•"/>
            </a:pPr>
            <a:r>
              <a:rPr b="1" i="0" lang="en" sz="15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Não-financeiras: </a:t>
            </a:r>
            <a:r>
              <a:rPr b="0" i="0" lang="en" sz="15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trabalho voluntário, cessão de espaço físico como escritório ou cozinha, serviço de pessoas que recebem de outra fonte e que contribuem com o projeto, uso de veículos e equipamentos, etc. Não necessitam ser comprovadas por meio de comprovantes fiscais.</a:t>
            </a:r>
            <a:endParaRPr b="0" i="0" sz="15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42900" lvl="0" marL="3429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82D22"/>
              </a:buClr>
              <a:buSzPts val="2900"/>
              <a:buFont typeface="Arial"/>
              <a:buChar char="•"/>
            </a:pPr>
            <a:r>
              <a:rPr b="1" i="0" lang="en" sz="15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Financeiras:</a:t>
            </a:r>
            <a:r>
              <a:rPr b="0" i="0" lang="en" sz="15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recursos de outros projetos ou apoios que a Organização Beneficiária recebe e que contribuem para o alcance do objetivo geral do projeto</a:t>
            </a:r>
            <a:endParaRPr b="0" i="0" sz="15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t/>
            </a:r>
            <a:endParaRPr b="0" i="0" sz="15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6" name="Google Shape;196;p40" title="ART_Caminho1_laranja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2382322">
            <a:off x="3841772" y="2340200"/>
            <a:ext cx="5105308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40" title="ART_Folha_Conjunto_Marro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813075" y="3921750"/>
            <a:ext cx="4614276" cy="338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40" title="ART_Folha_Conjunto_Marrom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787225" y="3848875"/>
            <a:ext cx="4614276" cy="338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40"/>
          <p:cNvSpPr/>
          <p:nvPr/>
        </p:nvSpPr>
        <p:spPr>
          <a:xfrm>
            <a:off x="356980" y="3519509"/>
            <a:ext cx="85362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GEF: </a:t>
            </a:r>
            <a:r>
              <a:rPr b="0" i="0" lang="en" sz="1400" u="sng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mínimo 30%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do valor solicitado ao Fundo Ecos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Lembrem-se sempre de declarar a contrapartida em seu relatório!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0"/>
          <p:cNvSpPr txBox="1"/>
          <p:nvPr/>
        </p:nvSpPr>
        <p:spPr>
          <a:xfrm>
            <a:off x="216252" y="2024731"/>
            <a:ext cx="2613300" cy="830966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Fluxo de repasse de recurso</a:t>
            </a:r>
            <a:endParaRPr b="1" i="0" sz="21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5" name="Google Shape;205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70482" y="60069"/>
            <a:ext cx="5619888" cy="50191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" name="Google Shape;210;g3e3c57e85cd_0_0" title="Ativo 13lima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358635" y="584263"/>
            <a:ext cx="5529425" cy="47639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g3e3c57e85cd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g3e3c57e85cd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050020" y="1666025"/>
            <a:ext cx="5529429" cy="368842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g3e3c57e85cd_0_0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Transparência e confiança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" name="Google Shape;214;g3e3c57e85cd_0_0"/>
          <p:cNvSpPr txBox="1"/>
          <p:nvPr/>
        </p:nvSpPr>
        <p:spPr>
          <a:xfrm>
            <a:off x="336618" y="1555105"/>
            <a:ext cx="3867709" cy="3416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 transparência no uso dos recursos começa pela comunidade.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1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É recomendável que a organização tenha como prática a prestação de contas do projeto e da organização junto aos seus sócios/cooperados e à comunidade.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1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g3e3c57e85cd_0_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g3e3c57e85cd_0_10"/>
          <p:cNvSpPr txBox="1"/>
          <p:nvPr/>
        </p:nvSpPr>
        <p:spPr>
          <a:xfrm>
            <a:off x="73875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Remanejamento e Adequação de atividades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g3e3c57e85cd_0_10"/>
          <p:cNvSpPr txBox="1"/>
          <p:nvPr/>
        </p:nvSpPr>
        <p:spPr>
          <a:xfrm>
            <a:off x="738750" y="2158600"/>
            <a:ext cx="4863000" cy="2062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90170" marR="952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1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 Orçamento do Projeto e o Plano de Trabalho não podem ser alterados sem a autorização prévia do ISPN,</a:t>
            </a: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pois estes documentos são a referência para o acompanhamento do projeto. O remanejamento será efetivado após a solicitação (via sistema) e aprovação do Ponto Foca.</a:t>
            </a:r>
            <a:endParaRPr b="0" i="0" sz="2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22" name="Google Shape;222;g3e3c57e85cd_0_10" title="Ativo 21vermelh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99150" y="378525"/>
            <a:ext cx="3104000" cy="4939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3" name="Google Shape;223;g3e3c57e85cd_0_10" title="Ativo 19vermelh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654023" y="3904330"/>
            <a:ext cx="1877050" cy="1762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4" name="Google Shape;224;g3e3c57e85cd_0_10" title="Ativo 17vermelh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2492795">
            <a:off x="-889011" y="814712"/>
            <a:ext cx="2144072" cy="1196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41" title="Bento Viana-Pequi-WEB-0125.jp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5784728" y="1784227"/>
            <a:ext cx="4031124" cy="2687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41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Remanejamento de Recursos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2" name="Google Shape;232;p41"/>
          <p:cNvSpPr txBox="1"/>
          <p:nvPr/>
        </p:nvSpPr>
        <p:spPr>
          <a:xfrm>
            <a:off x="373575" y="1780250"/>
            <a:ext cx="5086800" cy="27596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É realizado no caso de algum imprevisto ou outro motivo que torne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necessária alguma mudança no projeto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Significa alterar a destinação do $ para ser gasto em uma outra despesa, ou em uma despesa que não estava prevista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Condição: não altere os objetivos específicos nem o objetivo geral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Procedimento necessário: via sistema, analisado pelo Ponto Focal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33" name="Google Shape;233;p41" title="Ativo 22lima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082915">
            <a:off x="5724834" y="1401630"/>
            <a:ext cx="1542958" cy="37482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42" title="Peter Caton-Apinaye-WEB-0001.jpg"/>
          <p:cNvPicPr preferRelativeResize="0"/>
          <p:nvPr/>
        </p:nvPicPr>
        <p:blipFill rotWithShape="1">
          <a:blip r:embed="rId3">
            <a:alphaModFix/>
          </a:blip>
          <a:srcRect b="0" l="38700" r="8373" t="0"/>
          <a:stretch/>
        </p:blipFill>
        <p:spPr>
          <a:xfrm>
            <a:off x="6285625" y="1092825"/>
            <a:ext cx="2858374" cy="405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2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Relatório de Monitoramento: </a:t>
            </a:r>
            <a:r>
              <a:rPr b="0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feito pelo Ponto Focal</a:t>
            </a:r>
            <a:endParaRPr b="0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41" name="Google Shape;241;p42"/>
          <p:cNvSpPr txBox="1"/>
          <p:nvPr/>
        </p:nvSpPr>
        <p:spPr>
          <a:xfrm>
            <a:off x="383186" y="1438150"/>
            <a:ext cx="8107500" cy="34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Avaliação geral do período do relatório:</a:t>
            </a:r>
            <a:b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Muito bom; Bom; Satisfatório; Insatisfatório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Andamento do projeto:</a:t>
            </a:r>
            <a:b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execução das atividades de acordo com o cronograma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Observações sobre o relatório financeiro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Remanejamentos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Adequações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Esclarecimentos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Recomendações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Encaminhamentos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Outros comentários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42" name="Google Shape;242;p42" title="Ativo 13lima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123977" y="3238899"/>
            <a:ext cx="2210601" cy="190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3" name="Google Shape;243;p42" title="Ativo 14lima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981983">
            <a:off x="4285004" y="3259832"/>
            <a:ext cx="1066840" cy="5953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4" name="Google Shape;244;p42" title="Ativo 18limao.png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2910404">
            <a:off x="4091063" y="3933870"/>
            <a:ext cx="674774" cy="7052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3" title="Peter Caton-Kraho-WEB-0015.jpg"/>
          <p:cNvPicPr preferRelativeResize="0"/>
          <p:nvPr/>
        </p:nvPicPr>
        <p:blipFill rotWithShape="1">
          <a:blip r:embed="rId3">
            <a:alphaModFix/>
          </a:blip>
          <a:srcRect b="0" l="35034" r="12362" t="0"/>
          <a:stretch/>
        </p:blipFill>
        <p:spPr>
          <a:xfrm>
            <a:off x="6270100" y="1046000"/>
            <a:ext cx="2873899" cy="40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3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Encerramento do projeto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52" name="Google Shape;252;p43"/>
          <p:cNvSpPr txBox="1"/>
          <p:nvPr/>
        </p:nvSpPr>
        <p:spPr>
          <a:xfrm flipH="1">
            <a:off x="510218" y="1828197"/>
            <a:ext cx="4996500" cy="232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Executar todas as atividades previstas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Executar todo o recurso solicitado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Enviar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Relatório Final 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do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Projeto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em até 60 dias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após o término do contrato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Finalizar o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Quadro de Resultados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 ISPN pode realizar contatos posteriores para continuar medindo os resultados e possíveis impactos dos projetos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53" name="Google Shape;253;p43" title="Ativo 24vermelh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flipH="1" rot="531307">
            <a:off x="5221325" y="3123425"/>
            <a:ext cx="1382825" cy="2004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3" title="Ativo 15vermelho.png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1454753">
            <a:off x="-873267" y="3699054"/>
            <a:ext cx="2862359" cy="15069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4" title="ART_Gotas_verde escur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059543" y="0"/>
            <a:ext cx="5336866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1" name="Google Shape;261;p44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Dicas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62" name="Google Shape;262;p44"/>
          <p:cNvSpPr txBox="1"/>
          <p:nvPr/>
        </p:nvSpPr>
        <p:spPr>
          <a:xfrm flipH="1">
            <a:off x="424825" y="1737675"/>
            <a:ext cx="6400800" cy="288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Tenha uma agenda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, anote as datas de realização das atividades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Use seu celular para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registros fotográficos e vídeos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de seu projeto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Comunique seu projeto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à possíveis parceiros locais, busque alianças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 projeto é um conjunto de ações planejadas, desta forma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organize suas compras e contratações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com antecedência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Quando tiver dificuldades, comunique ao ISPN!</a:t>
            </a:r>
            <a:endParaRPr b="1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Preze pela </a:t>
            </a:r>
            <a:r>
              <a:rPr b="1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gestão democrática do projeto</a:t>
            </a:r>
            <a:r>
              <a:rPr b="0" i="0" lang="en" sz="14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, apresente sua prestação de contas e compartilhe os resultados com sua base</a:t>
            </a:r>
            <a:endParaRPr b="0" i="0" sz="14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63" name="Google Shape;263;p44" title="ART_Caminho1_ verde clar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1034799">
            <a:off x="5395697" y="170900"/>
            <a:ext cx="5105307" cy="51435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EDDD"/>
        </a:solidFill>
      </p:bgPr>
    </p:bg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g2d51bb57456_0_59"/>
          <p:cNvPicPr preferRelativeResize="0"/>
          <p:nvPr/>
        </p:nvPicPr>
        <p:blipFill rotWithShape="1">
          <a:blip r:embed="rId3">
            <a:alphaModFix/>
          </a:blip>
          <a:srcRect b="0" l="6338" r="6119" t="4816"/>
          <a:stretch/>
        </p:blipFill>
        <p:spPr>
          <a:xfrm rot="-5400000">
            <a:off x="-637063" y="623387"/>
            <a:ext cx="5157176" cy="388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9" name="Google Shape;269;g2d51bb57456_0_5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0875" y="740475"/>
            <a:ext cx="2939176" cy="1335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g2d51bb57456_0_59"/>
          <p:cNvSpPr txBox="1"/>
          <p:nvPr/>
        </p:nvSpPr>
        <p:spPr>
          <a:xfrm>
            <a:off x="4178616" y="476304"/>
            <a:ext cx="2935500" cy="8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4200" u="none" cap="none" strike="noStrik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Obrigada!</a:t>
            </a:r>
            <a:endParaRPr b="1" i="0" sz="4200" u="none" cap="none" strike="noStrike">
              <a:solidFill>
                <a:srgbClr val="482D22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271" name="Google Shape;271;g2d51bb57456_0_5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32720" y="4054986"/>
            <a:ext cx="914400" cy="80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g2d51bb57456_0_59"/>
          <p:cNvSpPr txBox="1"/>
          <p:nvPr/>
        </p:nvSpPr>
        <p:spPr>
          <a:xfrm>
            <a:off x="4469250" y="1307600"/>
            <a:ext cx="3580200" cy="264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6"/>
              </a:rPr>
              <a:t>www.ispn.org.br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7"/>
              </a:rPr>
              <a:t>www.fundoecos.org.br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8"/>
              </a:rPr>
              <a:t>pic@ispn.org.br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 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9"/>
              </a:rPr>
              <a:t>facebook.com/ISPN_Brasi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l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0"/>
              </a:rPr>
              <a:t>twitter.com/ISPN_Brasil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1"/>
              </a:rPr>
              <a:t>instagram.com/ISPN_Brasil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2"/>
              </a:rPr>
              <a:t>youtube.com/institutoispn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" sz="100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13"/>
              </a:rPr>
              <a:t>linkedin.com/company/instituto-sociedade-população-e-natureza-ispn</a:t>
            </a: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73" name="Google Shape;273;g2d51bb57456_0_59"/>
          <p:cNvPicPr preferRelativeResize="0"/>
          <p:nvPr/>
        </p:nvPicPr>
        <p:blipFill rotWithShape="1">
          <a:blip r:embed="rId14">
            <a:alphaModFix/>
          </a:blip>
          <a:srcRect b="0" l="0" r="0" t="0"/>
          <a:stretch/>
        </p:blipFill>
        <p:spPr>
          <a:xfrm rot="1625292">
            <a:off x="1855108" y="3195961"/>
            <a:ext cx="4085331" cy="2150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g314a40ef528_1_31"/>
          <p:cNvPicPr preferRelativeResize="0"/>
          <p:nvPr/>
        </p:nvPicPr>
        <p:blipFill rotWithShape="1">
          <a:blip r:embed="rId3">
            <a:alphaModFix/>
          </a:blip>
          <a:srcRect b="0" l="7947" r="12587" t="0"/>
          <a:stretch/>
        </p:blipFill>
        <p:spPr>
          <a:xfrm>
            <a:off x="2167725" y="0"/>
            <a:ext cx="7047075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g314a40ef528_1_31"/>
          <p:cNvSpPr txBox="1"/>
          <p:nvPr/>
        </p:nvSpPr>
        <p:spPr>
          <a:xfrm>
            <a:off x="189934" y="202984"/>
            <a:ext cx="1785600" cy="392412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Relembrando o processo de seleção dos projetos submetidos ao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en" sz="2100" u="none" cap="none" strike="noStrike">
                <a:solidFill>
                  <a:srgbClr val="482D22"/>
                </a:solidFill>
                <a:latin typeface="Passion One"/>
                <a:ea typeface="Passion One"/>
                <a:cs typeface="Passion One"/>
                <a:sym typeface="Passion One"/>
              </a:rPr>
              <a:t>48º Edital</a:t>
            </a:r>
            <a:endParaRPr b="0" i="0" sz="1400" u="none" cap="none" strike="noStrike">
              <a:solidFill>
                <a:srgbClr val="000000"/>
              </a:solidFill>
              <a:latin typeface="Passion One"/>
              <a:ea typeface="Passion One"/>
              <a:cs typeface="Passion One"/>
              <a:sym typeface="Passion One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21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21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Demanda Induzida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525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Passion One Black"/>
                <a:ea typeface="Passion One Black"/>
                <a:cs typeface="Passion One Black"/>
                <a:sym typeface="Passion One Black"/>
              </a:rPr>
              <a:t>03 </a:t>
            </a: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Projetos </a:t>
            </a:r>
            <a:endParaRPr b="0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Selecionados</a:t>
            </a:r>
            <a:endParaRPr b="0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7" name="Google Shape;67;g314a40ef528_1_31"/>
          <p:cNvSpPr/>
          <p:nvPr/>
        </p:nvSpPr>
        <p:spPr>
          <a:xfrm>
            <a:off x="5621081" y="202984"/>
            <a:ext cx="1601972" cy="65921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3061B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Estamos aqui!</a:t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Google Shape;72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2"/>
          <p:cNvSpPr txBox="1"/>
          <p:nvPr/>
        </p:nvSpPr>
        <p:spPr>
          <a:xfrm>
            <a:off x="439986" y="1539339"/>
            <a:ext cx="6809868" cy="31700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1 – ISPN envia por e-mail aviso de seleção do projeto e a Carta de adequações e esclarecimentos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2 - Realização da oficina inicial de planejamento e gestão de projetos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3 – Organização adequa os documentos de projeto (Plano de Trabalho, Orçamento, Cronograma e Indicadores)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4 – Assinatura do contrato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" sz="18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5 – Repasse da primeira parcela de recursos</a:t>
            </a:r>
            <a:endParaRPr b="0" i="0" sz="18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4" name="Google Shape;74;p2"/>
          <p:cNvSpPr txBox="1"/>
          <p:nvPr/>
        </p:nvSpPr>
        <p:spPr>
          <a:xfrm>
            <a:off x="52120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Contratação dos projetos</a:t>
            </a:r>
            <a:endParaRPr b="1" i="0" sz="21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5" name="Google Shape;75;p2" title="ART_Folha_Conjunto_Limã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6340499" y="-379572"/>
            <a:ext cx="4257748" cy="312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6" name="Google Shape;76;p2" title="ART_Folha_Conjunto_Limã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5400000">
            <a:off x="6519199" y="3269153"/>
            <a:ext cx="4257748" cy="3122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37" y="1630326"/>
            <a:ext cx="296898" cy="30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12837" y="2321442"/>
            <a:ext cx="296898" cy="30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482" y="3050080"/>
            <a:ext cx="296898" cy="30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53482" y="3728075"/>
            <a:ext cx="296898" cy="303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143088" y="4166498"/>
            <a:ext cx="296898" cy="3033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7" name="Google Shape;87;p7"/>
          <p:cNvGrpSpPr/>
          <p:nvPr/>
        </p:nvGrpSpPr>
        <p:grpSpPr>
          <a:xfrm>
            <a:off x="199288" y="2151300"/>
            <a:ext cx="5373227" cy="343638"/>
            <a:chOff x="223837" y="2090717"/>
            <a:chExt cx="5373227" cy="343638"/>
          </a:xfrm>
        </p:grpSpPr>
        <p:pic>
          <p:nvPicPr>
            <p:cNvPr id="88" name="Google Shape;88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3837" y="2165079"/>
              <a:ext cx="358053" cy="269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9" name="Google Shape;89;p7"/>
            <p:cNvSpPr txBox="1"/>
            <p:nvPr/>
          </p:nvSpPr>
          <p:spPr>
            <a:xfrm>
              <a:off x="633846" y="2090717"/>
              <a:ext cx="4963218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482D2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Data de início e término do projeto: ATENÇÃO!</a:t>
              </a:r>
              <a:endParaRPr b="0" i="0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pic>
        <p:nvPicPr>
          <p:cNvPr id="90" name="Google Shape;90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99535" y="2822380"/>
            <a:ext cx="358053" cy="269276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7"/>
          <p:cNvSpPr txBox="1"/>
          <p:nvPr/>
        </p:nvSpPr>
        <p:spPr>
          <a:xfrm>
            <a:off x="609297" y="2761885"/>
            <a:ext cx="7269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Valor total do contrato, valores e datas dos desembolsos das parcelas</a:t>
            </a:r>
            <a:endParaRPr b="0" i="0" sz="16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92" name="Google Shape;92;p7"/>
          <p:cNvGrpSpPr/>
          <p:nvPr/>
        </p:nvGrpSpPr>
        <p:grpSpPr>
          <a:xfrm>
            <a:off x="223837" y="3372616"/>
            <a:ext cx="6019237" cy="338554"/>
            <a:chOff x="223837" y="3061568"/>
            <a:chExt cx="6019237" cy="338554"/>
          </a:xfrm>
        </p:grpSpPr>
        <p:pic>
          <p:nvPicPr>
            <p:cNvPr id="93" name="Google Shape;93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3837" y="3106976"/>
              <a:ext cx="358053" cy="269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94;p7"/>
            <p:cNvSpPr txBox="1"/>
            <p:nvPr/>
          </p:nvSpPr>
          <p:spPr>
            <a:xfrm>
              <a:off x="633846" y="3061568"/>
              <a:ext cx="5609228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482D2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Dados bancários da organização: CONTA EXCLUSIVA</a:t>
              </a:r>
              <a:endParaRPr b="0" i="0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5" name="Google Shape;95;p7"/>
          <p:cNvGrpSpPr/>
          <p:nvPr/>
        </p:nvGrpSpPr>
        <p:grpSpPr>
          <a:xfrm>
            <a:off x="223837" y="3936415"/>
            <a:ext cx="8548066" cy="585000"/>
            <a:chOff x="223838" y="3497943"/>
            <a:chExt cx="8548066" cy="585000"/>
          </a:xfrm>
        </p:grpSpPr>
        <p:pic>
          <p:nvPicPr>
            <p:cNvPr id="96" name="Google Shape;96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23838" y="3567227"/>
              <a:ext cx="358053" cy="2692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7"/>
            <p:cNvSpPr txBox="1"/>
            <p:nvPr/>
          </p:nvSpPr>
          <p:spPr>
            <a:xfrm>
              <a:off x="581904" y="3497943"/>
              <a:ext cx="81900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482D2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Anexos: Plano de Trabalho, Cronograma, Orçamento e Quadro de resultados/Indicadores</a:t>
              </a:r>
              <a:endParaRPr b="0" i="0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8" name="Google Shape;98;p7"/>
          <p:cNvGrpSpPr/>
          <p:nvPr/>
        </p:nvGrpSpPr>
        <p:grpSpPr>
          <a:xfrm>
            <a:off x="199289" y="1587501"/>
            <a:ext cx="7406612" cy="338554"/>
            <a:chOff x="199289" y="2074196"/>
            <a:chExt cx="7406612" cy="338554"/>
          </a:xfrm>
        </p:grpSpPr>
        <p:pic>
          <p:nvPicPr>
            <p:cNvPr id="99" name="Google Shape;99;p7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99289" y="2081579"/>
              <a:ext cx="296898" cy="30333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7"/>
            <p:cNvSpPr txBox="1"/>
            <p:nvPr/>
          </p:nvSpPr>
          <p:spPr>
            <a:xfrm>
              <a:off x="611679" y="2074196"/>
              <a:ext cx="69942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rgbClr val="482D2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Partes interessadas, respectivas informações e responsabilidades</a:t>
              </a:r>
              <a:endParaRPr b="0" i="0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01" name="Google Shape;101;p7"/>
          <p:cNvSpPr txBox="1"/>
          <p:nvPr/>
        </p:nvSpPr>
        <p:spPr>
          <a:xfrm>
            <a:off x="521200" y="378525"/>
            <a:ext cx="7666500" cy="55396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en" sz="2400" u="none" cap="none" strike="noStrike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Contrato</a:t>
            </a:r>
            <a:endParaRPr b="1" i="0" sz="1400" u="none" cap="none" strike="noStrike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482D2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Google Shape;106;p3"/>
          <p:cNvPicPr preferRelativeResize="0"/>
          <p:nvPr/>
        </p:nvPicPr>
        <p:blipFill rotWithShape="1">
          <a:blip r:embed="rId3">
            <a:alphaModFix/>
          </a:blip>
          <a:srcRect b="0" l="6338" r="6119" t="4816"/>
          <a:stretch/>
        </p:blipFill>
        <p:spPr>
          <a:xfrm rot="-5400000">
            <a:off x="-1820132" y="1806456"/>
            <a:ext cx="5157176" cy="1516912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3"/>
          <p:cNvSpPr txBox="1"/>
          <p:nvPr/>
        </p:nvSpPr>
        <p:spPr>
          <a:xfrm>
            <a:off x="2041460" y="329812"/>
            <a:ext cx="5401329" cy="196974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1" i="0" lang="en" sz="2800" u="none" cap="none" strike="noStrike">
                <a:solidFill>
                  <a:srgbClr val="F3EDDD"/>
                </a:solidFill>
                <a:latin typeface="Passion One"/>
                <a:ea typeface="Passion One"/>
                <a:cs typeface="Passion One"/>
                <a:sym typeface="Passion One"/>
              </a:rPr>
              <a:t>ASSINAMOS O CONTRATO, RECEBEMOS A PRIMEIRA PARCELA DE RECURSOS, E AGORA?</a:t>
            </a:r>
            <a:endParaRPr b="0" i="0" sz="1400" u="none" cap="none" strike="noStrike">
              <a:solidFill>
                <a:srgbClr val="F3EDDD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1" i="0" sz="3200" u="none" cap="none" strike="noStrike">
              <a:solidFill>
                <a:srgbClr val="F3EDDD"/>
              </a:solidFill>
              <a:latin typeface="Passion One"/>
              <a:ea typeface="Passion One"/>
              <a:cs typeface="Passion One"/>
              <a:sym typeface="Passion One"/>
            </a:endParaRPr>
          </a:p>
        </p:txBody>
      </p:sp>
      <p:pic>
        <p:nvPicPr>
          <p:cNvPr id="108" name="Google Shape;108;p3" title="Ativo 16limao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35050" y="2859425"/>
            <a:ext cx="2027902" cy="2571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3" title="Ativo 18limao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82900" y="3785400"/>
            <a:ext cx="1711150" cy="178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11"/>
          <p:cNvPicPr preferRelativeResize="0"/>
          <p:nvPr/>
        </p:nvPicPr>
        <p:blipFill rotWithShape="1">
          <a:blip r:embed="rId3">
            <a:alphaModFix/>
          </a:blip>
          <a:srcRect b="6667" l="0" r="0" t="17576"/>
          <a:stretch/>
        </p:blipFill>
        <p:spPr>
          <a:xfrm>
            <a:off x="1083522" y="1163775"/>
            <a:ext cx="6976951" cy="3979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11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Execução e monitoramento do projeto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7" name="Google Shape;117;p11" title="ART_Folha_Conjunto_Verd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039323" y="2719400"/>
            <a:ext cx="3680025" cy="2697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1" title="ART_Folha_Conjunto_Verde.png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1432577" y="800850"/>
            <a:ext cx="3680025" cy="269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" name="Google Shape;123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026233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1602513" y="97633"/>
            <a:ext cx="5524001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Documentos de projeto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5" name="Google Shape;125;p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324740"/>
            <a:ext cx="2878059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82085" y="2318118"/>
            <a:ext cx="2717647" cy="180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6">
            <a:alphaModFix/>
          </a:blip>
          <a:srcRect b="3487" l="5309" r="5355" t="12182"/>
          <a:stretch/>
        </p:blipFill>
        <p:spPr>
          <a:xfrm>
            <a:off x="4502331" y="2898421"/>
            <a:ext cx="2779486" cy="182154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4"/>
          <p:cNvPicPr preferRelativeResize="0"/>
          <p:nvPr/>
        </p:nvPicPr>
        <p:blipFill rotWithShape="1">
          <a:blip r:embed="rId7">
            <a:alphaModFix/>
          </a:blip>
          <a:srcRect b="24982" l="0" r="0" t="0"/>
          <a:stretch/>
        </p:blipFill>
        <p:spPr>
          <a:xfrm>
            <a:off x="7219978" y="3218118"/>
            <a:ext cx="1870859" cy="1890443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4"/>
          <p:cNvSpPr txBox="1"/>
          <p:nvPr/>
        </p:nvSpPr>
        <p:spPr>
          <a:xfrm>
            <a:off x="377371" y="1026233"/>
            <a:ext cx="20051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Plano de Trabalho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0" name="Google Shape;130;p4"/>
          <p:cNvSpPr txBox="1"/>
          <p:nvPr/>
        </p:nvSpPr>
        <p:spPr>
          <a:xfrm>
            <a:off x="2772228" y="1957692"/>
            <a:ext cx="20051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Cronograma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1" name="Google Shape;131;p4"/>
          <p:cNvSpPr txBox="1"/>
          <p:nvPr/>
        </p:nvSpPr>
        <p:spPr>
          <a:xfrm>
            <a:off x="5214849" y="2509824"/>
            <a:ext cx="2005129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Orçamento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32" name="Google Shape;132;p4"/>
          <p:cNvSpPr txBox="1"/>
          <p:nvPr/>
        </p:nvSpPr>
        <p:spPr>
          <a:xfrm>
            <a:off x="7435096" y="2817942"/>
            <a:ext cx="147099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Indicadores</a:t>
            </a:r>
            <a:endParaRPr b="0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Google Shape;13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1" cy="1026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-180700" y="1438725"/>
            <a:ext cx="2569350" cy="3569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9" name="Google Shape;139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759600" y="1028875"/>
            <a:ext cx="2892375" cy="40179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oogle Shape;140;p1"/>
          <p:cNvGrpSpPr/>
          <p:nvPr/>
        </p:nvGrpSpPr>
        <p:grpSpPr>
          <a:xfrm>
            <a:off x="4562484" y="1295851"/>
            <a:ext cx="2151499" cy="872761"/>
            <a:chOff x="5545277" y="2803435"/>
            <a:chExt cx="2253114" cy="1349388"/>
          </a:xfrm>
        </p:grpSpPr>
        <p:pic>
          <p:nvPicPr>
            <p:cNvPr id="141" name="Google Shape;141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45277" y="2803435"/>
              <a:ext cx="2253114" cy="13493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2" name="Google Shape;142;p1"/>
            <p:cNvSpPr/>
            <p:nvPr/>
          </p:nvSpPr>
          <p:spPr>
            <a:xfrm>
              <a:off x="5913620" y="3203306"/>
              <a:ext cx="1554300" cy="523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3650" lIns="87300" spcFirstLastPara="1" rIns="87300" wrap="square" tIns="436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7"/>
                <a:buFont typeface="Arial"/>
                <a:buNone/>
              </a:pPr>
              <a:r>
                <a:rPr b="0" i="0" lang="en" sz="1637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Coordenadora/o</a:t>
              </a:r>
              <a:endParaRPr b="0" i="0" sz="1637" u="none" cap="none" strike="noStrike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grpSp>
        <p:nvGrpSpPr>
          <p:cNvPr id="143" name="Google Shape;143;p1"/>
          <p:cNvGrpSpPr/>
          <p:nvPr/>
        </p:nvGrpSpPr>
        <p:grpSpPr>
          <a:xfrm>
            <a:off x="1993134" y="1302675"/>
            <a:ext cx="2067579" cy="945102"/>
            <a:chOff x="2279682" y="2364996"/>
            <a:chExt cx="2067579" cy="1266260"/>
          </a:xfrm>
        </p:grpSpPr>
        <p:pic>
          <p:nvPicPr>
            <p:cNvPr id="144" name="Google Shape;144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279682" y="2364996"/>
              <a:ext cx="2067579" cy="1266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5" name="Google Shape;145;p1"/>
            <p:cNvSpPr txBox="1"/>
            <p:nvPr/>
          </p:nvSpPr>
          <p:spPr>
            <a:xfrm>
              <a:off x="2743471" y="2771171"/>
              <a:ext cx="1140000" cy="33869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Ponto Focal</a:t>
              </a:r>
              <a:endParaRPr b="0" i="0" sz="1600" u="none" cap="none" strike="noStrike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sp>
        <p:nvSpPr>
          <p:cNvPr id="146" name="Google Shape;146;p1"/>
          <p:cNvSpPr txBox="1"/>
          <p:nvPr/>
        </p:nvSpPr>
        <p:spPr>
          <a:xfrm>
            <a:off x="4573910" y="4559547"/>
            <a:ext cx="2267400" cy="554100"/>
          </a:xfrm>
          <a:prstGeom prst="rect">
            <a:avLst/>
          </a:prstGeom>
          <a:solidFill>
            <a:schemeClr val="accent6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ATENÇÃO: sempre que uma nova diretoria for eleita, é necessário comunicar o ISPN</a:t>
            </a:r>
            <a:endParaRPr b="0" i="0" sz="10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7" name="Google Shape;147;p1"/>
          <p:cNvSpPr txBox="1"/>
          <p:nvPr/>
        </p:nvSpPr>
        <p:spPr>
          <a:xfrm>
            <a:off x="521200" y="378525"/>
            <a:ext cx="76665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Quem é quem? 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48" name="Google Shape;148;p1"/>
          <p:cNvGrpSpPr/>
          <p:nvPr/>
        </p:nvGrpSpPr>
        <p:grpSpPr>
          <a:xfrm>
            <a:off x="2150592" y="3679874"/>
            <a:ext cx="2067579" cy="974471"/>
            <a:chOff x="2227736" y="2447300"/>
            <a:chExt cx="2067579" cy="1266260"/>
          </a:xfrm>
        </p:grpSpPr>
        <p:pic>
          <p:nvPicPr>
            <p:cNvPr id="149" name="Google Shape;149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227736" y="2447300"/>
              <a:ext cx="2067579" cy="1266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0" name="Google Shape;150;p1"/>
            <p:cNvSpPr txBox="1"/>
            <p:nvPr/>
          </p:nvSpPr>
          <p:spPr>
            <a:xfrm>
              <a:off x="2703981" y="2710314"/>
              <a:ext cx="1399129" cy="58473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Representante legal do ISPN</a:t>
              </a:r>
              <a:endParaRPr b="0" i="0" sz="1600" u="none" cap="none" strike="noStrike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grpSp>
        <p:nvGrpSpPr>
          <p:cNvPr id="151" name="Google Shape;151;p1"/>
          <p:cNvGrpSpPr/>
          <p:nvPr/>
        </p:nvGrpSpPr>
        <p:grpSpPr>
          <a:xfrm>
            <a:off x="2097026" y="2333738"/>
            <a:ext cx="2067579" cy="1006923"/>
            <a:chOff x="2279682" y="2364996"/>
            <a:chExt cx="2067579" cy="1266260"/>
          </a:xfrm>
        </p:grpSpPr>
        <p:pic>
          <p:nvPicPr>
            <p:cNvPr id="152" name="Google Shape;152;p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2279682" y="2364996"/>
              <a:ext cx="2067579" cy="1266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3" name="Google Shape;153;p1"/>
            <p:cNvSpPr txBox="1"/>
            <p:nvPr/>
          </p:nvSpPr>
          <p:spPr>
            <a:xfrm>
              <a:off x="2748056" y="2803918"/>
              <a:ext cx="1399129" cy="42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b="0" i="0" lang="en" sz="1600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Coordenador</a:t>
              </a:r>
              <a:endParaRPr b="0" i="0" sz="1600" u="none" cap="none" strike="noStrike">
                <a:solidFill>
                  <a:schemeClr val="lt2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grpSp>
        <p:nvGrpSpPr>
          <p:cNvPr id="154" name="Google Shape;154;p1"/>
          <p:cNvGrpSpPr/>
          <p:nvPr/>
        </p:nvGrpSpPr>
        <p:grpSpPr>
          <a:xfrm>
            <a:off x="4654143" y="3277360"/>
            <a:ext cx="2440768" cy="1180058"/>
            <a:chOff x="5545277" y="2675043"/>
            <a:chExt cx="2253114" cy="1638116"/>
          </a:xfrm>
        </p:grpSpPr>
        <p:pic>
          <p:nvPicPr>
            <p:cNvPr id="155" name="Google Shape;155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45277" y="2675043"/>
              <a:ext cx="2253114" cy="163811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6" name="Google Shape;156;p1"/>
            <p:cNvSpPr/>
            <p:nvPr/>
          </p:nvSpPr>
          <p:spPr>
            <a:xfrm>
              <a:off x="5859334" y="3023641"/>
              <a:ext cx="1810598" cy="109764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3650" lIns="87300" spcFirstLastPara="1" rIns="87300" wrap="square" tIns="436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7"/>
                <a:buFont typeface="Arial"/>
                <a:buNone/>
              </a:pPr>
              <a:r>
                <a:rPr b="0" i="0" lang="en" sz="1637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Representante legal da organização proponente</a:t>
              </a:r>
              <a:endParaRPr b="0" i="0" sz="1637" u="none" cap="none" strike="noStrike">
                <a:solidFill>
                  <a:srgbClr val="000000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grpSp>
        <p:nvGrpSpPr>
          <p:cNvPr id="157" name="Google Shape;157;p1"/>
          <p:cNvGrpSpPr/>
          <p:nvPr/>
        </p:nvGrpSpPr>
        <p:grpSpPr>
          <a:xfrm>
            <a:off x="4672820" y="2187637"/>
            <a:ext cx="2151499" cy="1037497"/>
            <a:chOff x="5545277" y="2803435"/>
            <a:chExt cx="2253114" cy="1349388"/>
          </a:xfrm>
        </p:grpSpPr>
        <p:pic>
          <p:nvPicPr>
            <p:cNvPr id="158" name="Google Shape;158;p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545277" y="2803435"/>
              <a:ext cx="2253114" cy="13493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9" name="Google Shape;159;p1"/>
            <p:cNvSpPr/>
            <p:nvPr/>
          </p:nvSpPr>
          <p:spPr>
            <a:xfrm>
              <a:off x="5918153" y="3139667"/>
              <a:ext cx="1554300" cy="76997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3650" lIns="87300" spcFirstLastPara="1" rIns="87300" wrap="square" tIns="4365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37"/>
                <a:buFont typeface="Arial"/>
                <a:buNone/>
              </a:pPr>
              <a:r>
                <a:rPr b="0" i="0" lang="en" sz="1637" u="none" cap="none" strike="noStrike">
                  <a:solidFill>
                    <a:schemeClr val="lt2"/>
                  </a:solidFill>
                  <a:latin typeface="Passion One"/>
                  <a:ea typeface="Passion One"/>
                  <a:cs typeface="Passion One"/>
                  <a:sym typeface="Passion One"/>
                </a:rPr>
                <a:t>Responsável financeiro</a:t>
              </a:r>
              <a:endParaRPr b="0" i="0" sz="1637" u="none" cap="none" strike="noStrike">
                <a:solidFill>
                  <a:srgbClr val="000000"/>
                </a:solidFill>
                <a:latin typeface="Passion One"/>
                <a:ea typeface="Passion One"/>
                <a:cs typeface="Passion One"/>
                <a:sym typeface="Passion One"/>
              </a:endParaRPr>
            </a:p>
          </p:txBody>
        </p:sp>
      </p:grpSp>
      <p:cxnSp>
        <p:nvCxnSpPr>
          <p:cNvPr id="160" name="Google Shape;160;p1"/>
          <p:cNvCxnSpPr/>
          <p:nvPr/>
        </p:nvCxnSpPr>
        <p:spPr>
          <a:xfrm flipH="1" rot="10800000">
            <a:off x="4057382" y="1876858"/>
            <a:ext cx="397879" cy="6675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triangle"/>
          </a:ln>
        </p:spPr>
      </p:cxnSp>
      <p:cxnSp>
        <p:nvCxnSpPr>
          <p:cNvPr id="161" name="Google Shape;161;p1"/>
          <p:cNvCxnSpPr/>
          <p:nvPr/>
        </p:nvCxnSpPr>
        <p:spPr>
          <a:xfrm>
            <a:off x="3967181" y="2072156"/>
            <a:ext cx="488080" cy="288538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triangle"/>
            <a:tailEnd len="med" w="med" type="triangle"/>
          </a:ln>
        </p:spPr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5E6C9"/>
        </a:solidFill>
      </p:bgPr>
    </p:bg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" name="Google Shape;166;p24" title="ART_Folha_Limã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7248229">
            <a:off x="3732924" y="3356273"/>
            <a:ext cx="3124424" cy="32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4" title="ART_Folha_Limão.png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44020" y="1559050"/>
            <a:ext cx="495656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8" name="Google Shape;168;p2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9144001" cy="130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9" name="Google Shape;169;p24"/>
          <p:cNvSpPr txBox="1"/>
          <p:nvPr/>
        </p:nvSpPr>
        <p:spPr>
          <a:xfrm>
            <a:off x="738750" y="378525"/>
            <a:ext cx="7666500" cy="50780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en" sz="2100" u="none" cap="none" strike="noStrike">
                <a:solidFill>
                  <a:srgbClr val="F5E6C9"/>
                </a:solidFill>
                <a:latin typeface="Montserrat"/>
                <a:ea typeface="Montserrat"/>
                <a:cs typeface="Montserrat"/>
                <a:sym typeface="Montserrat"/>
              </a:rPr>
              <a:t>Monitoramento do projeto</a:t>
            </a:r>
            <a:endParaRPr b="1" i="0" sz="2100" u="none" cap="none" strike="noStrike">
              <a:solidFill>
                <a:srgbClr val="F5E6C9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70" name="Google Shape;170;p24"/>
          <p:cNvGrpSpPr/>
          <p:nvPr/>
        </p:nvGrpSpPr>
        <p:grpSpPr>
          <a:xfrm>
            <a:off x="6929834" y="3561255"/>
            <a:ext cx="2067579" cy="1266260"/>
            <a:chOff x="2279682" y="2364996"/>
            <a:chExt cx="2067579" cy="1266260"/>
          </a:xfrm>
        </p:grpSpPr>
        <p:pic>
          <p:nvPicPr>
            <p:cNvPr id="171" name="Google Shape;171;p2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279682" y="2364996"/>
              <a:ext cx="2067579" cy="126626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2" name="Google Shape;172;p24"/>
            <p:cNvSpPr txBox="1"/>
            <p:nvPr/>
          </p:nvSpPr>
          <p:spPr>
            <a:xfrm>
              <a:off x="2743443" y="2845592"/>
              <a:ext cx="1140056" cy="52318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lt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Ponto Focal</a:t>
              </a:r>
              <a:endParaRPr b="0" i="0" sz="1400" u="none" cap="none" strike="noStrike">
                <a:solidFill>
                  <a:schemeClr val="lt2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73" name="Google Shape;173;p24"/>
          <p:cNvGrpSpPr/>
          <p:nvPr/>
        </p:nvGrpSpPr>
        <p:grpSpPr>
          <a:xfrm>
            <a:off x="5791331" y="2514888"/>
            <a:ext cx="2253114" cy="1349388"/>
            <a:chOff x="5128497" y="2323432"/>
            <a:chExt cx="2253114" cy="1349388"/>
          </a:xfrm>
        </p:grpSpPr>
        <p:pic>
          <p:nvPicPr>
            <p:cNvPr id="174" name="Google Shape;174;p2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5128497" y="2323432"/>
              <a:ext cx="2253114" cy="134938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24"/>
            <p:cNvSpPr/>
            <p:nvPr/>
          </p:nvSpPr>
          <p:spPr>
            <a:xfrm>
              <a:off x="5477927" y="2749413"/>
              <a:ext cx="1554253" cy="5232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chemeClr val="lt2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Coordenadora/o do projeto</a:t>
              </a:r>
              <a:endParaRPr b="0" i="0" sz="14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76" name="Google Shape;176;p24"/>
          <p:cNvSpPr txBox="1"/>
          <p:nvPr/>
        </p:nvSpPr>
        <p:spPr>
          <a:xfrm>
            <a:off x="64918" y="1636638"/>
            <a:ext cx="6308053" cy="2821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17500" lvl="0" marL="457200" marR="911225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É realizado, antes de tudo, pela </a:t>
            </a:r>
            <a:r>
              <a:rPr b="1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organização executora</a:t>
            </a: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do projeto</a:t>
            </a:r>
            <a:endParaRPr b="0" i="0" sz="1600" u="none" cap="none" strike="noStrike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911225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Contato direto </a:t>
            </a: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por meio de telefone, Whatsapp e email</a:t>
            </a:r>
            <a:endParaRPr b="0" i="0" sz="1600" u="none" cap="none" strike="noStrike">
              <a:solidFill>
                <a:srgbClr val="482D22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17500" lvl="0" marL="457200" marR="911225" rtl="0" algn="just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Visita</a:t>
            </a: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 ao território</a:t>
            </a:r>
            <a:endParaRPr b="0" i="0" sz="1600" u="none" cap="none" strike="noStrike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7500" lvl="0" marL="457200" marR="911225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482D22"/>
              </a:buClr>
              <a:buSzPts val="1400"/>
              <a:buFont typeface="Montserrat"/>
              <a:buChar char="●"/>
            </a:pPr>
            <a:r>
              <a:rPr b="1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Relatórios de projeto </a:t>
            </a:r>
            <a:r>
              <a:rPr b="0" i="0" lang="en" sz="1600" u="none" cap="none" strike="noStrike">
                <a:solidFill>
                  <a:srgbClr val="482D22"/>
                </a:solidFill>
                <a:latin typeface="Montserrat"/>
                <a:ea typeface="Montserrat"/>
                <a:cs typeface="Montserrat"/>
                <a:sym typeface="Montserrat"/>
              </a:rPr>
              <a:t>– Plataforma Coruja</a:t>
            </a:r>
            <a:endParaRPr b="0" i="0" sz="1600" u="none" cap="none" strike="noStrike">
              <a:solidFill>
                <a:srgbClr val="482D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ISPN0435</dc:creator>
</cp:coreProperties>
</file>