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71" r:id="rId11"/>
    <p:sldId id="264" r:id="rId12"/>
    <p:sldId id="265" r:id="rId13"/>
    <p:sldId id="266" r:id="rId14"/>
  </p:sldIdLst>
  <p:sldSz cx="9144000" cy="5143500" type="screen16x9"/>
  <p:notesSz cx="6858000" cy="9144000"/>
  <p:embeddedFontLst>
    <p:embeddedFont>
      <p:font typeface="Montserrat" panose="00000500000000000000" pitchFamily="2" charset="0"/>
      <p:regular r:id="rId16"/>
      <p:bold r:id="rId17"/>
      <p:italic r:id="rId18"/>
      <p:boldItalic r:id="rId19"/>
    </p:embeddedFont>
    <p:embeddedFont>
      <p:font typeface="Montserrat Medium" panose="00000600000000000000" pitchFamily="2" charset="0"/>
      <p:regular r:id="rId20"/>
      <p:bold r:id="rId21"/>
      <p:italic r:id="rId22"/>
      <p:boldItalic r:id="rId23"/>
    </p:embeddedFont>
    <p:embeddedFont>
      <p:font typeface="Passion One" panose="020B0604020202020204" charset="0"/>
      <p:regular r:id="rId24"/>
      <p:bold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iDdGtZG6FSs6UdrYQbAdF9HQ83k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02789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14a40ef528_1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" name="Google Shape;128;g314a40ef528_1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e48a627e7d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g3e48a627e7d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" name="Google Shape;15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d51bb57456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" name="Google Shape;63;g2d51bb57456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e48a627e7d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g3e48a627e7d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e48a627e7d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" name="Google Shape;91;g3e48a627e7d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14a40ef528_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g314a40ef528_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1496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hyperlink" Target="http://ispn.org.br" TargetMode="Externa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hyperlink" Target="https://ispn.legaletica.com.br/client/se_home.aspx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spn.org.br/transparencia/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CE2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 rotWithShape="1">
          <a:blip r:embed="rId3">
            <a:alphaModFix/>
          </a:blip>
          <a:srcRect l="6338" t="4816" r="6119"/>
          <a:stretch/>
        </p:blipFill>
        <p:spPr>
          <a:xfrm rot="-5400000">
            <a:off x="-637063" y="630225"/>
            <a:ext cx="5157176" cy="388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0875" y="740475"/>
            <a:ext cx="2939176" cy="133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32720" y="4054986"/>
            <a:ext cx="914400" cy="80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" title="Ativo 13marrom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792341">
            <a:off x="1549943" y="2138544"/>
            <a:ext cx="4079388" cy="3514663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"/>
          <p:cNvSpPr txBox="1"/>
          <p:nvPr/>
        </p:nvSpPr>
        <p:spPr>
          <a:xfrm>
            <a:off x="4481762" y="522021"/>
            <a:ext cx="4186800" cy="861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" sz="4400" b="1" i="0" u="none" strike="noStrike" cap="none" dirty="0">
                <a:solidFill>
                  <a:srgbClr val="482D22"/>
                </a:solidFill>
                <a:latin typeface="Passion One"/>
                <a:ea typeface="Passion One"/>
                <a:cs typeface="Passion One"/>
                <a:sym typeface="Passion One"/>
              </a:rPr>
              <a:t>Salvaguardas</a:t>
            </a:r>
            <a:endParaRPr sz="4400" b="1" i="0" u="none" strike="noStrike" cap="none" dirty="0">
              <a:solidFill>
                <a:srgbClr val="482D22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  <p:sp>
        <p:nvSpPr>
          <p:cNvPr id="59" name="Google Shape;59;p1"/>
          <p:cNvSpPr txBox="1"/>
          <p:nvPr/>
        </p:nvSpPr>
        <p:spPr>
          <a:xfrm>
            <a:off x="4509278" y="1297458"/>
            <a:ext cx="22314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 dirty="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Edital 48º</a:t>
            </a:r>
            <a:endParaRPr sz="2100" b="0" i="0" u="none" strike="noStrike" cap="none" dirty="0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0" name="Google Shape;60;p1"/>
          <p:cNvSpPr txBox="1"/>
          <p:nvPr/>
        </p:nvSpPr>
        <p:spPr>
          <a:xfrm>
            <a:off x="4509278" y="1876350"/>
            <a:ext cx="1781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1400" b="0" i="0" u="none" strike="noStrike" cap="none" dirty="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Julho de 2026</a:t>
            </a:r>
            <a:endParaRPr sz="1400" b="0" i="0" u="none" strike="noStrike" cap="none" dirty="0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6C9"/>
        </a:solid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0"/>
          <p:cNvSpPr txBox="1"/>
          <p:nvPr/>
        </p:nvSpPr>
        <p:spPr>
          <a:xfrm>
            <a:off x="337569" y="233571"/>
            <a:ext cx="4130523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2800" b="1" i="0" u="none" strike="noStrike" cap="none" dirty="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Política de Gênero</a:t>
            </a:r>
            <a:endParaRPr sz="2800" b="1" i="0" u="none" strike="noStrike" cap="none" dirty="0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4" name="Google Shape;124;p10"/>
          <p:cNvSpPr/>
          <p:nvPr/>
        </p:nvSpPr>
        <p:spPr>
          <a:xfrm>
            <a:off x="3042699" y="1881509"/>
            <a:ext cx="5789573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600" dirty="0"/>
              <a:t>A Política de Gênero do ISPN está enraizada na defesa dos Direitos Humanos e da justiça socioambiental, reconhecendo que a equidade de gênero é indissociável da proteção do meio ambiente e da dignidade das pessoas. Preza-se pela promoção da autonomia e do bem-viver, em harmonia com os territórios e suas comunidades, em consonância com a Declaração Universal dos Direitos Humanos, que estabelece a dignidade, liberdade e igualdade como direitos fundamentais de todas as pessoas.</a:t>
            </a:r>
            <a:endParaRPr sz="1200" b="0" i="0" u="none" strike="noStrike" cap="none" dirty="0">
              <a:solidFill>
                <a:srgbClr val="482D2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CB1AB4D-00C0-465F-8F85-92F70BCF1F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464" y="1495357"/>
            <a:ext cx="2235535" cy="3246661"/>
          </a:xfrm>
          <a:prstGeom prst="rect">
            <a:avLst/>
          </a:prstGeom>
        </p:spPr>
      </p:pic>
      <p:pic>
        <p:nvPicPr>
          <p:cNvPr id="4" name="Google Shape;110;p1">
            <a:extLst>
              <a:ext uri="{FF2B5EF4-FFF2-40B4-BE49-F238E27FC236}">
                <a16:creationId xmlns:a16="http://schemas.microsoft.com/office/drawing/2014/main" id="{0B37334C-6EFE-C93E-BB02-EE5FB2786CF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07936" y="3840827"/>
            <a:ext cx="824336" cy="11451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7299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6C9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g314a40ef528_1_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g314a40ef528_1_31"/>
          <p:cNvSpPr txBox="1"/>
          <p:nvPr/>
        </p:nvSpPr>
        <p:spPr>
          <a:xfrm>
            <a:off x="497875" y="397438"/>
            <a:ext cx="7666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2100" b="1" i="0" u="none" strike="noStrike" cap="none">
                <a:solidFill>
                  <a:srgbClr val="F5E6C9"/>
                </a:solidFill>
                <a:latin typeface="Montserrat"/>
                <a:ea typeface="Montserrat"/>
                <a:cs typeface="Montserrat"/>
                <a:sym typeface="Montserrat"/>
              </a:rPr>
              <a:t>Ouvidoria</a:t>
            </a:r>
            <a:endParaRPr sz="2100" b="1" i="0" u="none" strike="noStrike" cap="none">
              <a:solidFill>
                <a:srgbClr val="F5E6C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2" name="Google Shape;132;g314a40ef528_1_31"/>
          <p:cNvSpPr/>
          <p:nvPr/>
        </p:nvSpPr>
        <p:spPr>
          <a:xfrm>
            <a:off x="5879293" y="2571750"/>
            <a:ext cx="2920500" cy="24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 dirty="0">
                <a:solidFill>
                  <a:srgbClr val="482D2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Registro de reclamações, denúncias e sugestões de melhoria</a:t>
            </a:r>
            <a:endParaRPr sz="1400" b="0" i="0" u="none" strike="noStrike" cap="none" dirty="0">
              <a:solidFill>
                <a:srgbClr val="482D2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482D2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 dirty="0">
                <a:solidFill>
                  <a:srgbClr val="482D2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Realizado por empresa especializada</a:t>
            </a:r>
            <a:endParaRPr sz="1400" b="0" i="0" u="none" strike="noStrike" cap="none" dirty="0">
              <a:solidFill>
                <a:srgbClr val="482D2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482D2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 dirty="0">
                <a:solidFill>
                  <a:srgbClr val="482D2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Garantia de sigilo das informações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g314a40ef528_1_31"/>
          <p:cNvSpPr/>
          <p:nvPr/>
        </p:nvSpPr>
        <p:spPr>
          <a:xfrm>
            <a:off x="3030134" y="4454976"/>
            <a:ext cx="403500" cy="150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38B600B-90EF-FC7F-2E8C-0DE449E16F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2573" y="2142382"/>
            <a:ext cx="1951555" cy="2742625"/>
          </a:xfrm>
          <a:prstGeom prst="rect">
            <a:avLst/>
          </a:prstGeom>
        </p:spPr>
      </p:pic>
      <p:sp>
        <p:nvSpPr>
          <p:cNvPr id="138" name="Google Shape;138;g314a40ef528_1_31"/>
          <p:cNvSpPr/>
          <p:nvPr/>
        </p:nvSpPr>
        <p:spPr>
          <a:xfrm>
            <a:off x="999925" y="1217463"/>
            <a:ext cx="1380300" cy="3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u="sng">
                <a:solidFill>
                  <a:schemeClr val="hlink"/>
                </a:solidFill>
                <a:latin typeface="Montserrat Medium"/>
                <a:ea typeface="Montserrat Medium"/>
                <a:cs typeface="Montserrat Medium"/>
                <a:sym typeface="Montserrat Medium"/>
                <a:hlinkClick r:id="rId5"/>
              </a:rPr>
              <a:t>ISPN.ORG.BR</a:t>
            </a:r>
            <a:endParaRPr>
              <a:solidFill>
                <a:srgbClr val="482D2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>
              <a:solidFill>
                <a:srgbClr val="482D2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5" name="Google Shape;135;g314a40ef528_1_31"/>
          <p:cNvSpPr/>
          <p:nvPr/>
        </p:nvSpPr>
        <p:spPr>
          <a:xfrm>
            <a:off x="3462573" y="4405122"/>
            <a:ext cx="568395" cy="250309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FABBA40-DE5C-4FDD-A11F-5884A014345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47564"/>
          <a:stretch/>
        </p:blipFill>
        <p:spPr>
          <a:xfrm>
            <a:off x="154241" y="1651271"/>
            <a:ext cx="2715491" cy="2646017"/>
          </a:xfrm>
          <a:prstGeom prst="rect">
            <a:avLst/>
          </a:prstGeom>
        </p:spPr>
      </p:pic>
      <p:sp>
        <p:nvSpPr>
          <p:cNvPr id="134" name="Google Shape;134;g314a40ef528_1_31"/>
          <p:cNvSpPr/>
          <p:nvPr/>
        </p:nvSpPr>
        <p:spPr>
          <a:xfrm>
            <a:off x="0" y="1767094"/>
            <a:ext cx="792650" cy="429368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g314a40ef528_1_31"/>
          <p:cNvSpPr/>
          <p:nvPr/>
        </p:nvSpPr>
        <p:spPr>
          <a:xfrm rot="-1956896">
            <a:off x="-30742" y="2105512"/>
            <a:ext cx="403532" cy="15070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6C9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g3e48a627e7d_0_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36285" y="1455075"/>
            <a:ext cx="5955315" cy="3688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g3e48a627e7d_0_22" title="Ativo 15lima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7375" y="3817071"/>
            <a:ext cx="2393425" cy="1260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g3e48a627e7d_0_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g3e48a627e7d_0_22"/>
          <p:cNvSpPr/>
          <p:nvPr/>
        </p:nvSpPr>
        <p:spPr>
          <a:xfrm rot="1522665">
            <a:off x="6398905" y="3515926"/>
            <a:ext cx="543884" cy="107750"/>
          </a:xfrm>
          <a:prstGeom prst="rightArrow">
            <a:avLst>
              <a:gd name="adj1" fmla="val 38154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7" name="Google Shape;147;g3e48a627e7d_0_2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8922" y="2361966"/>
            <a:ext cx="1690329" cy="74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g3e48a627e7d_0_22"/>
          <p:cNvSpPr/>
          <p:nvPr/>
        </p:nvSpPr>
        <p:spPr>
          <a:xfrm>
            <a:off x="197375" y="3232601"/>
            <a:ext cx="2703300" cy="3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000" dirty="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ispn.org.br/transparencia/#ouvidoria  </a:t>
            </a:r>
            <a:endParaRPr sz="1000" b="0" i="0" u="none" strike="noStrike" cap="none" dirty="0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9" name="Google Shape;149;g3e48a627e7d_0_22"/>
          <p:cNvSpPr txBox="1"/>
          <p:nvPr/>
        </p:nvSpPr>
        <p:spPr>
          <a:xfrm>
            <a:off x="497875" y="397438"/>
            <a:ext cx="7666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2100" b="1" i="0" u="none" strike="noStrike" cap="none">
                <a:solidFill>
                  <a:srgbClr val="F5E6C9"/>
                </a:solidFill>
                <a:latin typeface="Montserrat"/>
                <a:ea typeface="Montserrat"/>
                <a:cs typeface="Montserrat"/>
                <a:sym typeface="Montserrat"/>
              </a:rPr>
              <a:t>Ouvidoria</a:t>
            </a:r>
            <a:endParaRPr sz="2100" b="1" i="0" u="none" strike="noStrike" cap="none">
              <a:solidFill>
                <a:srgbClr val="F5E6C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6C9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11"/>
          <p:cNvPicPr preferRelativeResize="0"/>
          <p:nvPr/>
        </p:nvPicPr>
        <p:blipFill rotWithShape="1">
          <a:blip r:embed="rId3">
            <a:alphaModFix/>
          </a:blip>
          <a:srcRect t="21789"/>
          <a:stretch/>
        </p:blipFill>
        <p:spPr>
          <a:xfrm>
            <a:off x="0" y="0"/>
            <a:ext cx="9144001" cy="1018825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1"/>
          <p:cNvSpPr txBox="1"/>
          <p:nvPr/>
        </p:nvSpPr>
        <p:spPr>
          <a:xfrm>
            <a:off x="575325" y="255501"/>
            <a:ext cx="7666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2100" b="1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Ouvidoria e Denúncias</a:t>
            </a:r>
            <a:endParaRPr sz="2100" b="1" i="0" u="none" strike="noStrike" cap="non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7" name="Google Shape;157;p11"/>
          <p:cNvSpPr/>
          <p:nvPr/>
        </p:nvSpPr>
        <p:spPr>
          <a:xfrm>
            <a:off x="845260" y="4669205"/>
            <a:ext cx="41346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000" b="0" i="0" u="sng" strike="noStrike" cap="none" dirty="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https://ispn.legaletica.com.br/client/se_home.aspx</a:t>
            </a:r>
            <a:r>
              <a:rPr lang="en" sz="1000" b="0" i="0" u="sng" strike="noStrike" cap="none" dirty="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000" b="0" i="0" u="none" strike="noStrike" cap="none" dirty="0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AAB62BD-CF71-A142-526D-EBDAD64791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787" y="1135320"/>
            <a:ext cx="6262424" cy="327846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6C9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g2d51bb57456_0_2" title="Ativo 17lima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17098" y="2178909"/>
            <a:ext cx="301896" cy="177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g2d51bb57456_0_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g2d51bb57456_0_2"/>
          <p:cNvSpPr txBox="1"/>
          <p:nvPr/>
        </p:nvSpPr>
        <p:spPr>
          <a:xfrm>
            <a:off x="3342090" y="86664"/>
            <a:ext cx="4194781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2800" b="1" i="0" u="none" strike="noStrike" cap="none" dirty="0">
                <a:solidFill>
                  <a:srgbClr val="F3EDDD"/>
                </a:solidFill>
                <a:latin typeface="Montserrat"/>
                <a:ea typeface="Montserrat"/>
                <a:cs typeface="Montserrat"/>
                <a:sym typeface="Montserrat"/>
              </a:rPr>
              <a:t>O que é salvaguardar?</a:t>
            </a:r>
            <a:endParaRPr sz="2800" b="1" i="0" u="none" strike="noStrike" cap="none" dirty="0">
              <a:solidFill>
                <a:srgbClr val="F3EDD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8" name="Google Shape;68;g2d51bb57456_0_2"/>
          <p:cNvSpPr/>
          <p:nvPr/>
        </p:nvSpPr>
        <p:spPr>
          <a:xfrm>
            <a:off x="3732243" y="2178909"/>
            <a:ext cx="5234704" cy="3000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 dirty="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Tomar medidas para pôr (algo ou alguém) fora de perigo. </a:t>
            </a:r>
            <a:r>
              <a:rPr lang="en" sz="2100" b="1" i="0" u="none" strike="noStrike" cap="none" dirty="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Proteger, defender</a:t>
            </a:r>
            <a:endParaRPr sz="1400" b="1" i="0" u="none" strike="noStrike" cap="none" dirty="0">
              <a:solidFill>
                <a:srgbClr val="482D2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 dirty="0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 dirty="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Garantir, </a:t>
            </a:r>
            <a:r>
              <a:rPr lang="en" sz="2100" b="1" i="0" u="none" strike="noStrike" cap="none" dirty="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assegurar</a:t>
            </a:r>
            <a:endParaRPr sz="1400" b="1" i="0" u="none" strike="noStrike" cap="none" dirty="0">
              <a:solidFill>
                <a:srgbClr val="482D2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 dirty="0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1" i="0" u="none" strike="noStrike" cap="none" dirty="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Prevenir</a:t>
            </a:r>
            <a:r>
              <a:rPr lang="en" sz="2100" b="0" i="0" u="none" strike="noStrike" cap="none" dirty="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 contra a ocorrência de um dano ou inconveniente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 dirty="0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9" name="Google Shape;69;g2d51bb57456_0_2" title="Ativo 6limao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3515" y="439462"/>
            <a:ext cx="3657602" cy="4704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g2d51bb57456_0_2" title="Ativo 18limao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9859" y="4801383"/>
            <a:ext cx="326844" cy="342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g2d51bb57456_0_2" title="Ativo 16limao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2117260">
            <a:off x="1727079" y="4552269"/>
            <a:ext cx="239350" cy="303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691993" y="3961618"/>
            <a:ext cx="855836" cy="12667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6C9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2" title="Ativo 15lima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21379" y="2960250"/>
            <a:ext cx="3778694" cy="198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2"/>
          <p:cNvSpPr txBox="1"/>
          <p:nvPr/>
        </p:nvSpPr>
        <p:spPr>
          <a:xfrm>
            <a:off x="595171" y="397391"/>
            <a:ext cx="7666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2100" b="1" i="0" u="none" strike="noStrike" cap="none">
                <a:solidFill>
                  <a:srgbClr val="F3EDDD"/>
                </a:solidFill>
                <a:latin typeface="Montserrat"/>
                <a:ea typeface="Montserrat"/>
                <a:cs typeface="Montserrat"/>
                <a:sym typeface="Montserrat"/>
              </a:rPr>
              <a:t>Por que precisamos ter salvaguardas?</a:t>
            </a:r>
            <a:endParaRPr sz="2100" b="1" i="0" u="none" strike="noStrike" cap="none">
              <a:solidFill>
                <a:srgbClr val="F3EDD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9" name="Google Shape;79;p2"/>
          <p:cNvSpPr txBox="1"/>
          <p:nvPr/>
        </p:nvSpPr>
        <p:spPr>
          <a:xfrm>
            <a:off x="3113775" y="1465450"/>
            <a:ext cx="5610600" cy="3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1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Reforçar valores e princípios </a:t>
            </a:r>
            <a:r>
              <a:rPr lang="en" sz="2100" b="0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organizacionais entre funcionários, colaboradores e prestadores de serviços</a:t>
            </a:r>
            <a:endParaRPr sz="2100" b="0" i="0" u="none" strike="noStrike" cap="non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2D22"/>
              </a:buClr>
              <a:buSzPts val="2100"/>
              <a:buFont typeface="Montserrat"/>
              <a:buNone/>
            </a:pPr>
            <a:endParaRPr sz="900" b="0" i="0" u="none" strike="noStrike" cap="non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Construir uma cultura do </a:t>
            </a:r>
            <a:r>
              <a:rPr lang="en" sz="2100" b="1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cuidado</a:t>
            </a:r>
            <a:r>
              <a:rPr lang="en" sz="2100" b="0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 e</a:t>
            </a:r>
            <a:endParaRPr sz="2100" b="0" i="0" u="none" strike="noStrike" cap="non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do </a:t>
            </a:r>
            <a:r>
              <a:rPr lang="en" sz="2100" b="1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diálogo</a:t>
            </a:r>
            <a:endParaRPr sz="2100" b="1" i="0" u="none" strike="noStrike" cap="non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Gerenciar riscos e estabelecer medidas de </a:t>
            </a:r>
            <a:r>
              <a:rPr lang="en" sz="2100" b="1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prevenção</a:t>
            </a:r>
            <a:r>
              <a:rPr lang="en" sz="2100" b="0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 e de </a:t>
            </a:r>
            <a:r>
              <a:rPr lang="en" sz="2100" b="1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acolhimento</a:t>
            </a:r>
            <a:endParaRPr sz="2100" b="1" i="0" u="none" strike="noStrike" cap="non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0" name="Google Shape;80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993486"/>
            <a:ext cx="2935950" cy="43454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6C9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g3e48a627e7d_0_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g3e48a627e7d_0_36"/>
          <p:cNvSpPr txBox="1"/>
          <p:nvPr/>
        </p:nvSpPr>
        <p:spPr>
          <a:xfrm>
            <a:off x="595171" y="397391"/>
            <a:ext cx="7666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2100" b="1">
                <a:solidFill>
                  <a:srgbClr val="F3EDDD"/>
                </a:solidFill>
                <a:latin typeface="Montserrat"/>
                <a:ea typeface="Montserrat"/>
                <a:cs typeface="Montserrat"/>
                <a:sym typeface="Montserrat"/>
              </a:rPr>
              <a:t>O que são riscos?</a:t>
            </a:r>
            <a:endParaRPr sz="2100" b="1" i="0" u="none" strike="noStrike" cap="none">
              <a:solidFill>
                <a:srgbClr val="F3EDD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" name="Google Shape;87;g3e48a627e7d_0_36"/>
          <p:cNvSpPr txBox="1"/>
          <p:nvPr/>
        </p:nvSpPr>
        <p:spPr>
          <a:xfrm>
            <a:off x="4397950" y="1698000"/>
            <a:ext cx="4176000" cy="2308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dirty="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Incertezas diante da possibilidade de algo indesejado ocorrer e gerar consequências negativas. </a:t>
            </a:r>
            <a:endParaRPr sz="1500" dirty="0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dirty="0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dirty="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Potenciais impactos prejudiciais que as atividades de uma organização ou projeto podem causar tanto às pessoas quanto ao meio ambiente.</a:t>
            </a:r>
            <a:endParaRPr sz="1500" b="1" dirty="0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8" name="Google Shape;88;g3e48a627e7d_0_36" title="20260325_fellipeabreu_ispn_pajeu_2474.jpg"/>
          <p:cNvPicPr preferRelativeResize="0"/>
          <p:nvPr/>
        </p:nvPicPr>
        <p:blipFill rotWithShape="1">
          <a:blip r:embed="rId4">
            <a:alphaModFix/>
          </a:blip>
          <a:srcRect r="34764"/>
          <a:stretch/>
        </p:blipFill>
        <p:spPr>
          <a:xfrm>
            <a:off x="0" y="1210650"/>
            <a:ext cx="3846574" cy="3932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6C9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g3e48a627e7d_0_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g3e48a627e7d_0_46"/>
          <p:cNvSpPr txBox="1"/>
          <p:nvPr/>
        </p:nvSpPr>
        <p:spPr>
          <a:xfrm>
            <a:off x="595171" y="397391"/>
            <a:ext cx="7666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2100" b="1">
                <a:solidFill>
                  <a:srgbClr val="F3EDDD"/>
                </a:solidFill>
                <a:latin typeface="Montserrat"/>
                <a:ea typeface="Montserrat"/>
                <a:cs typeface="Montserrat"/>
                <a:sym typeface="Montserrat"/>
              </a:rPr>
              <a:t>O que são riscos?</a:t>
            </a:r>
            <a:endParaRPr sz="2100" b="1" i="0" u="none" strike="noStrike" cap="none">
              <a:solidFill>
                <a:srgbClr val="F3EDD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5" name="Google Shape;95;g3e48a627e7d_0_46"/>
          <p:cNvSpPr txBox="1"/>
          <p:nvPr/>
        </p:nvSpPr>
        <p:spPr>
          <a:xfrm>
            <a:off x="4309025" y="1588550"/>
            <a:ext cx="4575900" cy="31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Riscos Sociais:</a:t>
            </a:r>
            <a:r>
              <a:rPr lang="en" sz="130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300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Incluem ameaças aos direitos humanos, desigualdade de gênero, falta de proteção a pessoas vulneráveis (como crianças e adolescentes), condições inadequadas de trabalho, deslocamentos forçados e impactos na saúde, segurança e herança cultural das comunidades.</a:t>
            </a:r>
            <a:endParaRPr sz="1300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b="1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Riscos Ambientais</a:t>
            </a:r>
            <a:r>
              <a:rPr lang="en" sz="130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endParaRPr sz="1300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Envolvem a perda de biodiversidade, degradação de ecossistemas, mudanças climáticas, poluição do ar, solo e água, e o uso insustentável de recursos naturais.</a:t>
            </a:r>
            <a:endParaRPr sz="1300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6" name="Google Shape;96;g3e48a627e7d_0_46" title="20260325_fellipeabreu_ispn_pajeu_2474.jpg"/>
          <p:cNvPicPr preferRelativeResize="0"/>
          <p:nvPr/>
        </p:nvPicPr>
        <p:blipFill rotWithShape="1">
          <a:blip r:embed="rId4">
            <a:alphaModFix/>
          </a:blip>
          <a:srcRect r="34764"/>
          <a:stretch/>
        </p:blipFill>
        <p:spPr>
          <a:xfrm>
            <a:off x="0" y="1210650"/>
            <a:ext cx="3846574" cy="3932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6C9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g314a40ef528_1_21" title="20260323_fellipeabreu_ispn_pajeu_980.jpg"/>
          <p:cNvPicPr preferRelativeResize="0"/>
          <p:nvPr/>
        </p:nvPicPr>
        <p:blipFill rotWithShape="1">
          <a:blip r:embed="rId3">
            <a:alphaModFix/>
          </a:blip>
          <a:srcRect l="29142" r="8707"/>
          <a:stretch/>
        </p:blipFill>
        <p:spPr>
          <a:xfrm>
            <a:off x="0" y="1164900"/>
            <a:ext cx="3707177" cy="3978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g314a40ef528_1_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1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g314a40ef528_1_21"/>
          <p:cNvSpPr txBox="1"/>
          <p:nvPr/>
        </p:nvSpPr>
        <p:spPr>
          <a:xfrm>
            <a:off x="583350" y="397388"/>
            <a:ext cx="7666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2100" b="1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Documentos que orientam a atuação do ISPN</a:t>
            </a:r>
            <a:endParaRPr sz="2100" b="1" i="0" u="none" strike="noStrike" cap="non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4" name="Google Shape;104;g314a40ef528_1_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61350" y="786675"/>
            <a:ext cx="3077700" cy="439612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g314a40ef528_1_21"/>
          <p:cNvSpPr/>
          <p:nvPr/>
        </p:nvSpPr>
        <p:spPr>
          <a:xfrm>
            <a:off x="6015347" y="4484512"/>
            <a:ext cx="2208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sng" strike="noStrike" cap="none" dirty="0">
                <a:solidFill>
                  <a:srgbClr val="482D22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ispn.org.br/transparencia/</a:t>
            </a:r>
            <a:endParaRPr sz="1400" b="0" i="0" u="none" strike="noStrike" cap="none" dirty="0">
              <a:solidFill>
                <a:srgbClr val="482D2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g314a40ef528_1_21"/>
          <p:cNvSpPr txBox="1"/>
          <p:nvPr/>
        </p:nvSpPr>
        <p:spPr>
          <a:xfrm>
            <a:off x="5239050" y="1404993"/>
            <a:ext cx="3760595" cy="2954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1800" dirty="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Código de Ética e Conduta</a:t>
            </a:r>
            <a:endParaRPr sz="1800" dirty="0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1800" dirty="0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1800" dirty="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Política de Privacidade</a:t>
            </a:r>
            <a:endParaRPr sz="1800" dirty="0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1800" dirty="0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1800" dirty="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Política de Proteção de Pessoas em Situação de Vulnerabilidade </a:t>
            </a:r>
            <a:endParaRPr sz="1800" dirty="0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1800" dirty="0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1800" dirty="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Política de Gênero</a:t>
            </a:r>
            <a:endParaRPr sz="1800" dirty="0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1800" dirty="0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6C9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7"/>
          <p:cNvSpPr txBox="1"/>
          <p:nvPr/>
        </p:nvSpPr>
        <p:spPr>
          <a:xfrm>
            <a:off x="560050" y="397375"/>
            <a:ext cx="7666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2100" b="1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Código de Ética</a:t>
            </a:r>
            <a:endParaRPr sz="2100" b="1" i="0" u="none" strike="noStrike" cap="non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3" name="Google Shape;113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44539" y="2571750"/>
            <a:ext cx="1765116" cy="2455803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7"/>
          <p:cNvSpPr/>
          <p:nvPr/>
        </p:nvSpPr>
        <p:spPr>
          <a:xfrm>
            <a:off x="560050" y="1840600"/>
            <a:ext cx="5360400" cy="17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 dirty="0">
                <a:solidFill>
                  <a:srgbClr val="482D2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Visa reforçar os </a:t>
            </a:r>
            <a:r>
              <a:rPr lang="en" sz="1400" b="1" i="0" u="none" strike="noStrike" cap="none" dirty="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valores institucionais e os princípios </a:t>
            </a:r>
            <a:r>
              <a:rPr lang="en" sz="1400" b="0" i="0" u="none" strike="noStrike" cap="none" dirty="0">
                <a:solidFill>
                  <a:srgbClr val="482D2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que devem conduzir suas atividades e a postura de seus colaboradores, prestadores de serviços e parceiros. </a:t>
            </a:r>
            <a:endParaRPr sz="1400" b="0" i="0" u="none" strike="noStrike" cap="none" dirty="0">
              <a:solidFill>
                <a:srgbClr val="482D2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482D2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 dirty="0">
                <a:solidFill>
                  <a:srgbClr val="482D2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Segue as diretrizes estratégicas do ISPN e reforça seu compromisso pelo respeito e transparência em todas as suas relações.</a:t>
            </a:r>
            <a:endParaRPr sz="1400" b="0" i="0" u="none" strike="noStrike" cap="none" dirty="0">
              <a:solidFill>
                <a:srgbClr val="482D2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15" name="Google Shape;115;p7" title="Ativo 11marrom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93300" y="3693288"/>
            <a:ext cx="990738" cy="83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7" title="Ativo 11marrom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44207" y="3693288"/>
            <a:ext cx="990738" cy="830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6C9"/>
        </a:solid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0"/>
          <p:cNvSpPr txBox="1"/>
          <p:nvPr/>
        </p:nvSpPr>
        <p:spPr>
          <a:xfrm>
            <a:off x="586950" y="235675"/>
            <a:ext cx="65067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2100" b="1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Política de Proteção de Pessoas em Situação de Vulnerabilidade</a:t>
            </a:r>
            <a:endParaRPr sz="2100" b="1" i="0" u="none" strike="noStrike" cap="non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3" name="Google Shape;123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5850" y="1623600"/>
            <a:ext cx="2288918" cy="3266524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0"/>
          <p:cNvSpPr/>
          <p:nvPr/>
        </p:nvSpPr>
        <p:spPr>
          <a:xfrm>
            <a:off x="2890300" y="1771500"/>
            <a:ext cx="5399700" cy="1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482D2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Previne danos e estabelece processos de </a:t>
            </a:r>
            <a:r>
              <a:rPr lang="en" sz="1400" b="1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como enfrentar e combater casos específicos de riscos à dignidade e à integridade humana.</a:t>
            </a:r>
            <a:endParaRPr sz="1400" b="1" i="0" u="none" strike="noStrike" cap="non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82D2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482D2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Público: diretores (as), funcionários (as), colaboradores (as), prestadores (as) de serviços, estagiários (as) e voluntários (as) do ISPN.</a:t>
            </a:r>
            <a:endParaRPr sz="1400" b="0" i="0" u="none" strike="noStrike" cap="none">
              <a:solidFill>
                <a:srgbClr val="482D2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25" name="Google Shape;125;p10" title="Ativo 13vermelho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1099" y="3264099"/>
            <a:ext cx="2685775" cy="231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6C9"/>
        </a:solid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0"/>
          <p:cNvSpPr txBox="1"/>
          <p:nvPr/>
        </p:nvSpPr>
        <p:spPr>
          <a:xfrm>
            <a:off x="843259" y="275135"/>
            <a:ext cx="6506700" cy="507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2100" b="1" i="0" u="none" strike="noStrike" cap="none" dirty="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Política de Privacidade do ISPN</a:t>
            </a:r>
            <a:endParaRPr sz="2100" b="1" i="0" u="none" strike="noStrike" cap="none" dirty="0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4" name="Google Shape;124;p10"/>
          <p:cNvSpPr/>
          <p:nvPr/>
        </p:nvSpPr>
        <p:spPr>
          <a:xfrm>
            <a:off x="2854104" y="1896190"/>
            <a:ext cx="5789573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pt-BR" sz="1600" dirty="0"/>
              <a:t>Quem pode estar sujeito à Política de Privacidade do ISPN?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pt-BR" sz="1600" dirty="0"/>
              <a:t>Quais dados são coletados e para quais finalidades?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pt-BR" sz="1600" dirty="0"/>
              <a:t>Há compartilhamento dos seus dados com terceiros?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pt-BR" sz="1600" dirty="0"/>
              <a:t>Quais medidas de segurança tomamos para cuidar dos seus dados pessoais?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pt-BR" sz="1600" dirty="0"/>
              <a:t>Quais são os seus direitos enquanto titular dos dados pessoais?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pt-BR" sz="1600" dirty="0"/>
              <a:t>Como ocorrem as alterações na Política de Privacidade?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pt-BR" sz="1600" dirty="0"/>
              <a:t>Como entrar em contato conosco?</a:t>
            </a:r>
            <a:endParaRPr sz="1600" b="0" i="0" u="none" strike="noStrike" cap="none" dirty="0">
              <a:solidFill>
                <a:srgbClr val="482D2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" name="Google Shape;317;p22">
            <a:extLst>
              <a:ext uri="{FF2B5EF4-FFF2-40B4-BE49-F238E27FC236}">
                <a16:creationId xmlns:a16="http://schemas.microsoft.com/office/drawing/2014/main" id="{BDC77B2F-8E70-D709-EDA3-1D7E0B59591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3231" y="1480827"/>
            <a:ext cx="1903439" cy="31442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32439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552</Words>
  <Application>Microsoft Office PowerPoint</Application>
  <PresentationFormat>Apresentação na tela (16:9)</PresentationFormat>
  <Paragraphs>65</Paragraphs>
  <Slides>13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8" baseType="lpstr">
      <vt:lpstr>Arial</vt:lpstr>
      <vt:lpstr>Montserrat Medium</vt:lpstr>
      <vt:lpstr>Montserrat</vt:lpstr>
      <vt:lpstr>Passion One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ISPN 593</dc:creator>
  <cp:lastModifiedBy>Rodrigo Noleto</cp:lastModifiedBy>
  <cp:revision>1</cp:revision>
  <dcterms:modified xsi:type="dcterms:W3CDTF">2026-07-07T19:30:27Z</dcterms:modified>
</cp:coreProperties>
</file>